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8"/>
  </p:notesMasterIdLst>
  <p:sldIdLst>
    <p:sldId id="256" r:id="rId2"/>
    <p:sldId id="372" r:id="rId3"/>
    <p:sldId id="336" r:id="rId4"/>
    <p:sldId id="314" r:id="rId5"/>
    <p:sldId id="330" r:id="rId6"/>
    <p:sldId id="332" r:id="rId7"/>
    <p:sldId id="333" r:id="rId8"/>
    <p:sldId id="338" r:id="rId9"/>
    <p:sldId id="374" r:id="rId10"/>
    <p:sldId id="322" r:id="rId11"/>
    <p:sldId id="362" r:id="rId12"/>
    <p:sldId id="337" r:id="rId13"/>
    <p:sldId id="326" r:id="rId14"/>
    <p:sldId id="327" r:id="rId15"/>
    <p:sldId id="325" r:id="rId16"/>
    <p:sldId id="328" r:id="rId17"/>
    <p:sldId id="358" r:id="rId18"/>
    <p:sldId id="361" r:id="rId19"/>
    <p:sldId id="359" r:id="rId20"/>
    <p:sldId id="339" r:id="rId21"/>
    <p:sldId id="282" r:id="rId22"/>
    <p:sldId id="363" r:id="rId23"/>
    <p:sldId id="320" r:id="rId24"/>
    <p:sldId id="365" r:id="rId25"/>
    <p:sldId id="366" r:id="rId26"/>
    <p:sldId id="367" r:id="rId27"/>
    <p:sldId id="370" r:id="rId28"/>
    <p:sldId id="371" r:id="rId29"/>
    <p:sldId id="368" r:id="rId30"/>
    <p:sldId id="347" r:id="rId31"/>
    <p:sldId id="285" r:id="rId32"/>
    <p:sldId id="310" r:id="rId33"/>
    <p:sldId id="303" r:id="rId34"/>
    <p:sldId id="304" r:id="rId35"/>
    <p:sldId id="375" r:id="rId36"/>
    <p:sldId id="305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TCWANG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27" autoAdjust="0"/>
  </p:normalViewPr>
  <p:slideViewPr>
    <p:cSldViewPr>
      <p:cViewPr>
        <p:scale>
          <a:sx n="87" d="100"/>
          <a:sy n="87" d="100"/>
        </p:scale>
        <p:origin x="-65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757F-9622-44D9-9127-9768EAA52D6C}" type="datetimeFigureOut">
              <a:rPr lang="zh-TW" altLang="en-US" smtClean="0"/>
              <a:pPr/>
              <a:t>2014/9/2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A748F-7B1C-4A35-920D-6D385D16EF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1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993FAFA4-7035-4E45-848D-B379D5817F8B}" type="slidenum">
              <a:rPr lang="zh-TW" altLang="en-US" sz="1200" smtClean="0"/>
              <a:pPr eaLnBrk="1" hangingPunct="1"/>
              <a:t>4</a:t>
            </a:fld>
            <a:endParaRPr lang="en-US" altLang="zh-TW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當您手上的書目資料除了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作者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與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書名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之外，同時列有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出版地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、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出版者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與</a:t>
            </a:r>
            <a:r>
              <a:rPr kumimoji="0" lang="zh-TW" altLang="en-US" b="1" dirty="0" smtClean="0">
                <a:solidFill>
                  <a:schemeClr val="tx2"/>
                </a:solidFill>
                <a:ea typeface="新細明體" charset="-120"/>
              </a:rPr>
              <a:t>出版年</a:t>
            </a: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時，大概就可以判斷這筆書目應是圖書資料。</a:t>
            </a:r>
          </a:p>
          <a:p>
            <a:pPr>
              <a:spcBef>
                <a:spcPct val="0"/>
              </a:spcBef>
            </a:pPr>
            <a: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  <a:t>若您想知道那一所圖書館蒐藏有這本書時，須以該書的書名、作者或編者查圖書館的館藏目錄。</a:t>
            </a:r>
            <a:br>
              <a:rPr kumimoji="0" lang="zh-TW" altLang="en-US" dirty="0" smtClean="0">
                <a:solidFill>
                  <a:schemeClr val="tx2"/>
                </a:solidFill>
                <a:ea typeface="新細明體" charset="-120"/>
              </a:rPr>
            </a:br>
            <a:endParaRPr kumimoji="0" lang="zh-TW" altLang="en-US" dirty="0" smtClean="0">
              <a:solidFill>
                <a:schemeClr val="tx2"/>
              </a:solidFill>
              <a:ea typeface="新細明體" charset="-120"/>
            </a:endParaRPr>
          </a:p>
          <a:p>
            <a:pPr>
              <a:spcBef>
                <a:spcPct val="0"/>
              </a:spcBef>
            </a:pPr>
            <a:endParaRPr kumimoji="0" lang="zh-TW" altLang="en-US" dirty="0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43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ea typeface="新細明體" charset="-120"/>
              </a:rPr>
              <a:t>凡是書目上列有</a:t>
            </a:r>
            <a:r>
              <a:rPr lang="zh-TW" altLang="en-US" b="1" dirty="0" smtClean="0">
                <a:ea typeface="新細明體" charset="-120"/>
              </a:rPr>
              <a:t>卷號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期號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vol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no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v</a:t>
            </a:r>
            <a:r>
              <a:rPr lang="en-US" altLang="zh-TW" b="1" dirty="0" smtClean="0">
                <a:ea typeface="新細明體" charset="-120"/>
              </a:rPr>
              <a:t>.</a:t>
            </a:r>
            <a:r>
              <a:rPr lang="en-US" altLang="zh-TW" dirty="0" smtClean="0">
                <a:ea typeface="新細明體" charset="-120"/>
              </a:rPr>
              <a:t>、</a:t>
            </a:r>
            <a:r>
              <a:rPr lang="en-US" altLang="zh-TW" b="1" dirty="0" smtClean="0">
                <a:ea typeface="新細明體" charset="-120"/>
              </a:rPr>
              <a:t>n.</a:t>
            </a:r>
            <a:r>
              <a:rPr lang="zh-TW" altLang="en-US" dirty="0" smtClean="0">
                <a:ea typeface="新細明體" charset="-120"/>
              </a:rPr>
              <a:t>這些字眼時，多數是期刊文獻。查圖書館館藏目錄時，以期刊刊名查尋，而不以該篇文章的篇名或作者查尋。</a:t>
            </a:r>
            <a:br>
              <a:rPr lang="zh-TW" altLang="en-US" dirty="0" smtClean="0">
                <a:ea typeface="新細明體" charset="-120"/>
              </a:rPr>
            </a:br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6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會議論文的書目型態與圖書很相似，但通常在書目中會有</a:t>
            </a:r>
            <a:r>
              <a:rPr lang="en-US" altLang="zh-TW" b="1" dirty="0" err="1" smtClean="0">
                <a:ea typeface="新細明體" charset="-120"/>
              </a:rPr>
              <a:t>Conference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Proceedings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Meeting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Seminar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Symposium</a:t>
            </a:r>
            <a:r>
              <a:rPr lang="en-US" altLang="zh-TW" dirty="0" err="1" smtClean="0">
                <a:ea typeface="新細明體" charset="-120"/>
              </a:rPr>
              <a:t>、</a:t>
            </a:r>
            <a:r>
              <a:rPr lang="en-US" altLang="zh-TW" b="1" dirty="0" err="1" smtClean="0">
                <a:ea typeface="新細明體" charset="-120"/>
              </a:rPr>
              <a:t>Workshop</a:t>
            </a:r>
            <a:r>
              <a:rPr lang="en-US" altLang="zh-TW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研討會</a:t>
            </a:r>
            <a:r>
              <a:rPr lang="zh-TW" altLang="en-US" dirty="0" smtClean="0">
                <a:ea typeface="新細明體" charset="-120"/>
              </a:rPr>
              <a:t>、</a:t>
            </a:r>
            <a:r>
              <a:rPr lang="zh-TW" altLang="en-US" b="1" dirty="0" smtClean="0">
                <a:ea typeface="新細明體" charset="-120"/>
              </a:rPr>
              <a:t>論文集</a:t>
            </a:r>
            <a:r>
              <a:rPr lang="zh-TW" altLang="en-US" dirty="0" smtClean="0">
                <a:ea typeface="新細明體" charset="-120"/>
              </a:rPr>
              <a:t>等字眼。圖書館處理會議論文的方式，大致分為二種：</a:t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/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當圖書處理</a:t>
            </a:r>
            <a:endParaRPr lang="zh-TW" altLang="en-US" dirty="0" smtClean="0">
              <a:ea typeface="新細明體" charset="-120"/>
            </a:endParaRPr>
          </a:p>
          <a:p>
            <a:r>
              <a:rPr lang="zh-TW" altLang="en-US" dirty="0" smtClean="0">
                <a:ea typeface="標楷體" pitchFamily="65" charset="-120"/>
              </a:rPr>
              <a:t>凡是含有會議名稱(或會議主題)、時間、地點、屆次、主辦單位等，表示此為會議論文集，當圖書處理，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可以用會議名稱或論文集名稱查尋圖書館館藏目錄</a:t>
            </a:r>
            <a:r>
              <a:rPr lang="zh-TW" altLang="en-US" dirty="0" smtClean="0">
                <a:ea typeface="標楷體" pitchFamily="65" charset="-120"/>
              </a:rPr>
              <a:t>。</a:t>
            </a:r>
            <a:br>
              <a:rPr lang="zh-TW" altLang="en-US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/>
            </a:r>
            <a:br>
              <a:rPr lang="zh-TW" altLang="en-US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當期刊處理</a:t>
            </a:r>
            <a:endParaRPr lang="zh-TW" altLang="en-US" dirty="0" smtClean="0">
              <a:ea typeface="新細明體" charset="-120"/>
            </a:endParaRPr>
          </a:p>
          <a:p>
            <a:r>
              <a:rPr lang="zh-TW" altLang="en-US" dirty="0" smtClean="0">
                <a:ea typeface="標楷體" pitchFamily="65" charset="-120"/>
              </a:rPr>
              <a:t>若該會議有特定名稱，固定的出版週期，連續性發行，而且含有卷期號及出版年時，表示為定期性刊物，當期刊處理。如：</a:t>
            </a:r>
            <a:r>
              <a:rPr lang="en-US" altLang="zh-TW" dirty="0" smtClean="0">
                <a:ea typeface="標楷體" pitchFamily="65" charset="-120"/>
              </a:rPr>
              <a:t>Proceedings of the Cambridge Philosophical </a:t>
            </a:r>
            <a:r>
              <a:rPr lang="en-US" altLang="zh-TW" dirty="0" err="1" smtClean="0">
                <a:ea typeface="標楷體" pitchFamily="65" charset="-120"/>
              </a:rPr>
              <a:t>Society、Proceedings</a:t>
            </a:r>
            <a:r>
              <a:rPr lang="en-US" altLang="zh-TW" dirty="0" smtClean="0">
                <a:ea typeface="標楷體" pitchFamily="65" charset="-120"/>
              </a:rPr>
              <a:t> of the IEEE</a:t>
            </a:r>
            <a:r>
              <a:rPr lang="zh-TW" altLang="en-US" dirty="0" smtClean="0">
                <a:ea typeface="標楷體" pitchFamily="65" charset="-120"/>
              </a:rPr>
              <a:t>即為會議論文集當期刊處理的例子。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可以用會議名稱當作者或用論文集名稱當書名查尋圖書館館藏目錄，或利用聯合目錄查尋各單位館藏情況</a:t>
            </a:r>
            <a:endParaRPr lang="zh-TW" altLang="en-US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36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大學裡碩士、博士班畢業生，每學年均累積為數相當可觀的學位論文，是從事研究蒐集資料時所不可忽略的參考資源。</a:t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/>
            </a:r>
            <a:br>
              <a:rPr lang="zh-TW" altLang="en-US" dirty="0" smtClean="0">
                <a:ea typeface="新細明體" charset="-120"/>
              </a:rPr>
            </a:br>
            <a:r>
              <a:rPr lang="zh-TW" altLang="en-US" dirty="0" smtClean="0">
                <a:ea typeface="新細明體" charset="-120"/>
              </a:rPr>
              <a:t>凡書目上列有「</a:t>
            </a:r>
            <a:r>
              <a:rPr lang="zh-TW" altLang="en-US" b="1" dirty="0" smtClean="0">
                <a:ea typeface="新細明體" charset="-120"/>
              </a:rPr>
              <a:t>博士論文</a:t>
            </a:r>
            <a:r>
              <a:rPr lang="zh-TW" altLang="en-US" dirty="0" smtClean="0">
                <a:ea typeface="新細明體" charset="-120"/>
              </a:rPr>
              <a:t>」、「</a:t>
            </a:r>
            <a:r>
              <a:rPr lang="en-US" altLang="zh-TW" b="1" dirty="0" smtClean="0">
                <a:ea typeface="新細明體" charset="-120"/>
              </a:rPr>
              <a:t>Dissertation</a:t>
            </a:r>
            <a:r>
              <a:rPr lang="en-US" altLang="zh-TW" dirty="0" smtClean="0">
                <a:ea typeface="新細明體" charset="-120"/>
              </a:rPr>
              <a:t>」</a:t>
            </a:r>
            <a:r>
              <a:rPr lang="zh-TW" altLang="en-US" dirty="0" smtClean="0">
                <a:ea typeface="新細明體" charset="-120"/>
              </a:rPr>
              <a:t>者為博士論文；列有「</a:t>
            </a:r>
            <a:r>
              <a:rPr lang="zh-TW" altLang="en-US" b="1" dirty="0" smtClean="0">
                <a:ea typeface="新細明體" charset="-120"/>
              </a:rPr>
              <a:t>碩士論文</a:t>
            </a:r>
            <a:r>
              <a:rPr lang="zh-TW" altLang="en-US" dirty="0" smtClean="0">
                <a:ea typeface="新細明體" charset="-120"/>
              </a:rPr>
              <a:t>」、「</a:t>
            </a:r>
            <a:r>
              <a:rPr lang="en-US" altLang="zh-TW" b="1" dirty="0" smtClean="0">
                <a:ea typeface="新細明體" charset="-120"/>
              </a:rPr>
              <a:t>Thesis</a:t>
            </a:r>
            <a:r>
              <a:rPr lang="en-US" altLang="zh-TW" dirty="0" smtClean="0">
                <a:ea typeface="新細明體" charset="-120"/>
              </a:rPr>
              <a:t>」</a:t>
            </a:r>
            <a:r>
              <a:rPr lang="zh-TW" altLang="en-US" dirty="0" smtClean="0">
                <a:ea typeface="新細明體" charset="-120"/>
              </a:rPr>
              <a:t>者為碩士論文。欲取得該學位論文原件，應以論文名稱或論文作者查尋圖書館館藏目錄。</a:t>
            </a:r>
          </a:p>
          <a:p>
            <a:endParaRPr lang="zh-TW" altLang="en-US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57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96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32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48F-7B1C-4A35-920D-6D385D16EFF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32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EDFE0B-C356-4B74-ADA3-A9CA1FD707E8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B004-87E8-4BED-A729-7C78CA700D0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087F003-70F3-4AAB-9AAF-54178E8B19F1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9C76-6F7C-4CB0-9083-F5E2E031B295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D046-747B-4E2F-A10E-2669B4D72155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1DA2-FF3B-40F3-BCA2-908AEA3371BD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B5CBB2-31EB-4A88-A09D-8A09AFAB777D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5263-C9BD-45E2-9075-93FF24464B7E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D7C3-14AE-4C51-9CE6-CBA0829DF95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4FE-1904-4E41-B338-B17564F8B793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B9A0E90-FB6C-44D1-9995-B55B29AB5816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9F69C-994C-45B4-9013-F1C7175CA1CA}" type="datetime1">
              <a:rPr lang="zh-TW" altLang="en-US" smtClean="0"/>
              <a:t>2014/9/2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B77201-3F9A-4FB1-B635-D336C2F716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so.nutc.edu.tw/ePortal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ndds.stpi.narl.org.tw/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rloan.yuntech.edu.tw/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://laumt.lib.cyut.edu.tw/" TargetMode="External"/><Relationship Id="rId4" Type="http://schemas.openxmlformats.org/officeDocument/2006/relationships/hyperlink" Target="http://163.17.139.163/uhtbin/cgisirsi/x/SIRSI/0/57/60/81/X?user_id=WEBSERVER" TargetMode="Externa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libsw.nutc.edu.tw/cgi-bin/smartweaver/browse.cgi?o=der&amp;p=/smartweaver/login.htm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dds.stpi.narl.org.tw/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hyperlink" Target="http://library.nutc.edu.tw/database/search/index.asp" TargetMode="External"/><Relationship Id="rId4" Type="http://schemas.openxmlformats.org/officeDocument/2006/relationships/hyperlink" Target="http://163.17.139.163/uhtbin/cgisirsi/x/SIRSI/0/57/60/81/X?user_id=WEBSERVER" TargetMode="Externa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ibsw.nutc.edu.tw/cgi-bin/smartweaver/browse.cgi?o=der&amp;p=/smartweaver/login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ndltd.ncl.edu.tw/" TargetMode="External"/><Relationship Id="rId3" Type="http://schemas.openxmlformats.org/officeDocument/2006/relationships/hyperlink" Target="http://163.17.139.163/uhtbin/cgisirsi/x/SIRSI/0/57/60/81/X?user_id=WEBSERVER" TargetMode="External"/><Relationship Id="rId7" Type="http://schemas.openxmlformats.org/officeDocument/2006/relationships/hyperlink" Target="http://lib.nutc.edu.tw/files/11-1007-1686.php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www.airitilibrary.com/" TargetMode="Externa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hyperlink" Target="http://search.proquest.com/pqdt?accountid=80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d.sinica.edu.tw/cgi-bin2/Libo.cgi?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://g.wanfangdata.com.h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udndata.com/libra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://ntit.wisenews.net/sescn/main.d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163.17.137.6/database/search/DatabasesList.asp?DataType=&#35486;&#35328;&#23416;&#32722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://211.79.206.4/innotive/content/ocp_content.j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tccs5.webenglish.tv/channel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://ntit.naxosspokenwordlibrary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hyperlink" Target="http://211.79.206.4/innotive/content/ocp_content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tc.ebook.hyread.com.tw/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://reading.udn.com/libnew/MainPageAction.do?sort=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library.nutc.edu.tw/Services/Application-Form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NutcLibraryAudiovisualCentro?fref=ts" TargetMode="External"/><Relationship Id="rId5" Type="http://schemas.openxmlformats.org/officeDocument/2006/relationships/image" Target="../media/image54.png"/><Relationship Id="rId4" Type="http://schemas.openxmlformats.org/officeDocument/2006/relationships/hyperlink" Target="https://www.facebook.com/nutcli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200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  <a:latin typeface="+mj-ea"/>
              </a:rPr>
              <a:t>圖書館</a:t>
            </a:r>
            <a:r>
              <a:rPr lang="zh-TW" altLang="en-US" sz="6000" dirty="0">
                <a:solidFill>
                  <a:srgbClr val="FF0000"/>
                </a:solidFill>
                <a:latin typeface="+mj-ea"/>
              </a:rPr>
              <a:t>資訊學</a:t>
            </a:r>
            <a:r>
              <a:rPr lang="zh-TW" altLang="en-US" sz="6000" dirty="0" smtClean="0">
                <a:solidFill>
                  <a:srgbClr val="FF0000"/>
                </a:solidFill>
                <a:latin typeface="+mj-ea"/>
              </a:rPr>
              <a:t>院</a:t>
            </a:r>
            <a:r>
              <a:rPr lang="en-US" altLang="zh-TW" sz="6000" dirty="0" smtClean="0">
                <a:solidFill>
                  <a:srgbClr val="FF0000"/>
                </a:solidFill>
                <a:latin typeface="+mj-ea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+mj-ea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+mj-ea"/>
              </a:rPr>
              <a:t>研究生</a:t>
            </a:r>
            <a:r>
              <a:rPr lang="zh-TW" altLang="en-US" sz="6000" dirty="0">
                <a:solidFill>
                  <a:srgbClr val="FF0000"/>
                </a:solidFill>
                <a:latin typeface="+mj-ea"/>
              </a:rPr>
              <a:t>利用</a:t>
            </a:r>
            <a:r>
              <a:rPr lang="zh-TW" altLang="en-US" sz="6000" dirty="0" smtClean="0">
                <a:solidFill>
                  <a:srgbClr val="FF0000"/>
                </a:solidFill>
                <a:latin typeface="+mj-ea"/>
              </a:rPr>
              <a:t>教育</a:t>
            </a:r>
            <a:endParaRPr lang="zh-TW" altLang="en-US" sz="60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國立</a:t>
            </a:r>
            <a:r>
              <a:rPr lang="zh-TW" altLang="en-US" dirty="0" smtClean="0"/>
              <a:t>臺中科技大學圖書館</a:t>
            </a:r>
            <a:endParaRPr lang="zh-TW" altLang="en-US" dirty="0"/>
          </a:p>
        </p:txBody>
      </p:sp>
      <p:sp>
        <p:nvSpPr>
          <p:cNvPr id="4" name="PubPieSlice"/>
          <p:cNvSpPr>
            <a:spLocks noEditPoints="1" noChangeArrowheads="1"/>
          </p:cNvSpPr>
          <p:nvPr/>
        </p:nvSpPr>
        <p:spPr bwMode="auto">
          <a:xfrm>
            <a:off x="827584" y="2743035"/>
            <a:ext cx="1828800" cy="18288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PubPieSlice"/>
          <p:cNvSpPr>
            <a:spLocks noEditPoints="1" noChangeArrowheads="1"/>
          </p:cNvSpPr>
          <p:nvPr/>
        </p:nvSpPr>
        <p:spPr bwMode="auto">
          <a:xfrm rot="10800000">
            <a:off x="5868144" y="717305"/>
            <a:ext cx="1828800" cy="18288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Picture 5" descr="C:\Program Files\Microsoft Office\MEDIA\OFFICE14\Bullets\BD10301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OFFICE14\Bullets\BD10301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5065437" y="4348673"/>
            <a:ext cx="4043067" cy="2412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5193710" y="1664722"/>
            <a:ext cx="3816424" cy="2412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505" y="1880831"/>
            <a:ext cx="3816424" cy="4824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接點 47"/>
          <p:cNvCxnSpPr/>
          <p:nvPr/>
        </p:nvCxnSpPr>
        <p:spPr>
          <a:xfrm flipH="1">
            <a:off x="7425475" y="1987801"/>
            <a:ext cx="1102488" cy="15627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流程圖: 接點 11"/>
          <p:cNvSpPr/>
          <p:nvPr/>
        </p:nvSpPr>
        <p:spPr>
          <a:xfrm>
            <a:off x="259553" y="4401108"/>
            <a:ext cx="2088232" cy="1938604"/>
          </a:xfrm>
          <a:prstGeom prst="flowChartConnector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644" y="228600"/>
            <a:ext cx="8975356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檢索技</a:t>
            </a:r>
            <a:r>
              <a:rPr lang="zh-TW" altLang="en-US" dirty="0"/>
              <a:t>巧</a:t>
            </a:r>
            <a:r>
              <a:rPr lang="zh-TW" altLang="en-US" dirty="0" smtClean="0"/>
              <a:t> </a:t>
            </a:r>
            <a:r>
              <a:rPr lang="en-US" altLang="zh-TW" sz="3100" dirty="0" smtClean="0"/>
              <a:t>(</a:t>
            </a:r>
            <a:r>
              <a:rPr lang="zh-TW" altLang="en-US" sz="3100" dirty="0" smtClean="0"/>
              <a:t>可用在資料庫的進階檢索</a:t>
            </a:r>
            <a:r>
              <a:rPr lang="en-US" altLang="zh-TW" sz="3100" dirty="0" smtClean="0"/>
              <a:t>!)</a:t>
            </a:r>
            <a:endParaRPr lang="zh-TW" altLang="en-US" sz="3100" dirty="0"/>
          </a:p>
        </p:txBody>
      </p:sp>
      <p:sp>
        <p:nvSpPr>
          <p:cNvPr id="8" name="流程圖: 接點 7"/>
          <p:cNvSpPr/>
          <p:nvPr/>
        </p:nvSpPr>
        <p:spPr>
          <a:xfrm>
            <a:off x="5436096" y="1778428"/>
            <a:ext cx="2088232" cy="1938604"/>
          </a:xfrm>
          <a:prstGeom prst="flowChartConnector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0" name="流程圖: 接點 9"/>
          <p:cNvSpPr/>
          <p:nvPr/>
        </p:nvSpPr>
        <p:spPr>
          <a:xfrm>
            <a:off x="208471" y="2007516"/>
            <a:ext cx="2088232" cy="1938604"/>
          </a:xfrm>
          <a:prstGeom prst="flowChartConnector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接點 10"/>
          <p:cNvSpPr/>
          <p:nvPr/>
        </p:nvSpPr>
        <p:spPr>
          <a:xfrm>
            <a:off x="1699713" y="440110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58205" y="4632045"/>
            <a:ext cx="1320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</a:rPr>
              <a:t>NOT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24749" y="3995772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便</a:t>
            </a:r>
            <a:r>
              <a:rPr lang="zh-TW" altLang="en-US" dirty="0"/>
              <a:t>宜</a:t>
            </a:r>
            <a:r>
              <a:rPr lang="zh-TW" altLang="en-US" dirty="0" smtClean="0"/>
              <a:t>的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00B050"/>
                </a:solidFill>
              </a:rPr>
              <a:t>又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2902" y="27477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18" name="矩形 17"/>
          <p:cNvSpPr/>
          <p:nvPr/>
        </p:nvSpPr>
        <p:spPr>
          <a:xfrm>
            <a:off x="7737195" y="26074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315902" y="3773166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便</a:t>
            </a:r>
            <a:r>
              <a:rPr lang="zh-TW" altLang="en-US" dirty="0"/>
              <a:t>宜</a:t>
            </a:r>
            <a:r>
              <a:rPr lang="zh-TW" altLang="en-US" dirty="0" smtClean="0"/>
              <a:t>的</a:t>
            </a:r>
            <a:r>
              <a:rPr lang="en-US" altLang="zh-TW" dirty="0" smtClean="0"/>
              <a:t>”</a:t>
            </a:r>
            <a:r>
              <a:rPr lang="zh-TW" altLang="en-US" dirty="0" smtClean="0">
                <a:solidFill>
                  <a:srgbClr val="FF0000"/>
                </a:solidFill>
              </a:rPr>
              <a:t>或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68644" y="6381328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我要吃 </a:t>
            </a:r>
            <a:r>
              <a:rPr lang="en-US" altLang="zh-TW" dirty="0" smtClean="0"/>
              <a:t>“</a:t>
            </a:r>
            <a:r>
              <a:rPr lang="zh-TW" altLang="en-US" dirty="0" smtClean="0">
                <a:solidFill>
                  <a:srgbClr val="0070C0"/>
                </a:solidFill>
              </a:rPr>
              <a:t>不</a:t>
            </a:r>
            <a:r>
              <a:rPr lang="zh-TW" altLang="en-US" dirty="0" smtClean="0"/>
              <a:t>便宜的</a:t>
            </a:r>
            <a:r>
              <a:rPr lang="en-US" altLang="zh-TW" dirty="0" smtClean="0"/>
              <a:t>”</a:t>
            </a:r>
            <a:r>
              <a:rPr lang="zh-TW" altLang="en-US" dirty="0"/>
              <a:t>且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好吃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的便當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55560" y="519364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22" name="矩形 21"/>
          <p:cNvSpPr/>
          <p:nvPr/>
        </p:nvSpPr>
        <p:spPr>
          <a:xfrm>
            <a:off x="5786226" y="26074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便宜的</a:t>
            </a:r>
          </a:p>
        </p:txBody>
      </p:sp>
      <p:sp>
        <p:nvSpPr>
          <p:cNvPr id="23" name="矩形 22"/>
          <p:cNvSpPr/>
          <p:nvPr/>
        </p:nvSpPr>
        <p:spPr>
          <a:xfrm>
            <a:off x="2598300" y="27643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sp>
        <p:nvSpPr>
          <p:cNvPr id="9" name="流程圖: 接點 8"/>
          <p:cNvSpPr/>
          <p:nvPr/>
        </p:nvSpPr>
        <p:spPr>
          <a:xfrm>
            <a:off x="1572073" y="201922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00065" y="2653304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AND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91699" y="2193732"/>
            <a:ext cx="1464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</a:rPr>
              <a:t>OR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cxnSp>
        <p:nvCxnSpPr>
          <p:cNvPr id="27" name="直線接點 26"/>
          <p:cNvCxnSpPr/>
          <p:nvPr/>
        </p:nvCxnSpPr>
        <p:spPr>
          <a:xfrm flipH="1">
            <a:off x="2251212" y="4401108"/>
            <a:ext cx="497589" cy="4432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2347785" y="4473116"/>
            <a:ext cx="672590" cy="5938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2395275" y="4619401"/>
            <a:ext cx="936954" cy="7870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>
            <a:off x="2445140" y="5101001"/>
            <a:ext cx="1282130" cy="11003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1" idx="6"/>
            <a:endCxn id="11" idx="4"/>
          </p:cNvCxnSpPr>
          <p:nvPr/>
        </p:nvCxnSpPr>
        <p:spPr>
          <a:xfrm flipH="1">
            <a:off x="2743829" y="5370410"/>
            <a:ext cx="1044116" cy="96930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2167859" y="4816182"/>
            <a:ext cx="1381860" cy="12901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622691" y="50669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好吃的</a:t>
            </a:r>
            <a:endParaRPr lang="zh-TW" altLang="en-US" dirty="0"/>
          </a:p>
        </p:txBody>
      </p:sp>
      <p:cxnSp>
        <p:nvCxnSpPr>
          <p:cNvPr id="42" name="直線接點 41"/>
          <p:cNvCxnSpPr/>
          <p:nvPr/>
        </p:nvCxnSpPr>
        <p:spPr>
          <a:xfrm flipH="1">
            <a:off x="5508812" y="1840663"/>
            <a:ext cx="997495" cy="1039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5676638" y="1919954"/>
            <a:ext cx="1167687" cy="1381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>
            <a:off x="6170015" y="1919093"/>
            <a:ext cx="1395634" cy="17030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H="1">
            <a:off x="8017704" y="2428327"/>
            <a:ext cx="889778" cy="1249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6827992" y="1880831"/>
            <a:ext cx="1413210" cy="1741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流程圖: 接點 5"/>
          <p:cNvSpPr/>
          <p:nvPr/>
        </p:nvSpPr>
        <p:spPr>
          <a:xfrm>
            <a:off x="6876256" y="1778428"/>
            <a:ext cx="2088232" cy="1938604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接點 55"/>
          <p:cNvCxnSpPr/>
          <p:nvPr/>
        </p:nvCxnSpPr>
        <p:spPr>
          <a:xfrm flipH="1">
            <a:off x="1716089" y="2365272"/>
            <a:ext cx="277618" cy="15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>
            <a:off x="1665364" y="2719024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1729683" y="3065218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 flipH="1">
            <a:off x="1568427" y="2505534"/>
            <a:ext cx="544311" cy="45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化單一角落矩形 37"/>
          <p:cNvSpPr/>
          <p:nvPr/>
        </p:nvSpPr>
        <p:spPr>
          <a:xfrm>
            <a:off x="224749" y="1649533"/>
            <a:ext cx="2157841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</a:rPr>
              <a:t>縮小</a:t>
            </a:r>
            <a:r>
              <a:rPr lang="zh-TW" altLang="en-US" b="1" dirty="0" smtClean="0">
                <a:solidFill>
                  <a:srgbClr val="0070C0"/>
                </a:solidFill>
              </a:rPr>
              <a:t>檢索結果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0" name="圓角化單一角落矩形 39"/>
          <p:cNvSpPr/>
          <p:nvPr/>
        </p:nvSpPr>
        <p:spPr>
          <a:xfrm>
            <a:off x="6580321" y="1556792"/>
            <a:ext cx="1592079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擴大檢索結</a:t>
            </a:r>
            <a:r>
              <a:rPr lang="zh-TW" altLang="en-US" b="1" dirty="0">
                <a:solidFill>
                  <a:srgbClr val="0070C0"/>
                </a:solidFill>
              </a:rPr>
              <a:t>果</a:t>
            </a:r>
          </a:p>
        </p:txBody>
      </p:sp>
      <p:sp>
        <p:nvSpPr>
          <p:cNvPr id="43" name="流程圖: 替代處理程序 42"/>
          <p:cNvSpPr/>
          <p:nvPr/>
        </p:nvSpPr>
        <p:spPr>
          <a:xfrm>
            <a:off x="5141218" y="5973942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括號</a:t>
            </a:r>
            <a:r>
              <a:rPr lang="en-US" altLang="zh-TW" b="1" dirty="0">
                <a:solidFill>
                  <a:srgbClr val="0070C0"/>
                </a:solidFill>
              </a:rPr>
              <a:t>()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5" name="流程圖: 替代處理程序 44"/>
          <p:cNvSpPr/>
          <p:nvPr/>
        </p:nvSpPr>
        <p:spPr>
          <a:xfrm>
            <a:off x="5124573" y="4936341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雙引號</a:t>
            </a:r>
            <a:r>
              <a:rPr lang="en-US" altLang="zh-TW" b="1" dirty="0">
                <a:solidFill>
                  <a:srgbClr val="0070C0"/>
                </a:solidFill>
              </a:rPr>
              <a:t>“”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6732240" y="4847994"/>
            <a:ext cx="2213518" cy="811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輸入</a:t>
            </a:r>
            <a:r>
              <a:rPr lang="en-US" altLang="zh-TW" b="1" dirty="0" smtClean="0">
                <a:solidFill>
                  <a:srgbClr val="0070C0"/>
                </a:solidFill>
              </a:rPr>
              <a:t>“</a:t>
            </a:r>
            <a:r>
              <a:rPr lang="zh-TW" altLang="en-US" b="1" dirty="0" smtClean="0">
                <a:solidFill>
                  <a:srgbClr val="0070C0"/>
                </a:solidFill>
              </a:rPr>
              <a:t>搜尋詞</a:t>
            </a:r>
            <a:r>
              <a:rPr lang="en-US" altLang="zh-TW" b="1" dirty="0" smtClean="0">
                <a:solidFill>
                  <a:srgbClr val="0070C0"/>
                </a:solidFill>
              </a:rPr>
              <a:t> ”</a:t>
            </a: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可查到完全符合且含有該字詞的結果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6663388" y="5865180"/>
            <a:ext cx="2301099" cy="840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括號</a:t>
            </a:r>
            <a:r>
              <a:rPr lang="en-US" altLang="zh-TW" b="1" dirty="0" smtClean="0">
                <a:solidFill>
                  <a:srgbClr val="0070C0"/>
                </a:solidFill>
              </a:rPr>
              <a:t>()</a:t>
            </a:r>
            <a:r>
              <a:rPr lang="zh-TW" altLang="en-US" b="1" dirty="0" smtClean="0">
                <a:solidFill>
                  <a:srgbClr val="0070C0"/>
                </a:solidFill>
              </a:rPr>
              <a:t>設定關鍵字之間的優先順序，常用於</a:t>
            </a:r>
            <a:r>
              <a:rPr lang="zh-TW" altLang="en-US" b="1" dirty="0" smtClean="0">
                <a:solidFill>
                  <a:srgbClr val="7030A0"/>
                </a:solidFill>
              </a:rPr>
              <a:t>西文資料庫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51" name="圓角化單一角落矩形 50"/>
          <p:cNvSpPr/>
          <p:nvPr/>
        </p:nvSpPr>
        <p:spPr>
          <a:xfrm>
            <a:off x="6158575" y="4221088"/>
            <a:ext cx="2157841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可利用之檢索技巧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51739" r="57901" b="5347"/>
          <a:stretch/>
        </p:blipFill>
        <p:spPr>
          <a:xfrm>
            <a:off x="6094872" y="3414543"/>
            <a:ext cx="1406306" cy="142528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51739" r="57901" b="5347"/>
          <a:stretch/>
        </p:blipFill>
        <p:spPr>
          <a:xfrm>
            <a:off x="222286" y="1599051"/>
            <a:ext cx="3019962" cy="30607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滾雪球</a:t>
            </a:r>
            <a:r>
              <a:rPr lang="en-US" altLang="zh-TW" dirty="0"/>
              <a:t>(</a:t>
            </a:r>
            <a:r>
              <a:rPr lang="zh-TW" altLang="en-US" dirty="0"/>
              <a:t>從文章所附的參考文獻找資料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8840"/>
            <a:ext cx="2924583" cy="13241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51739" r="57901" b="5347"/>
          <a:stretch/>
        </p:blipFill>
        <p:spPr>
          <a:xfrm>
            <a:off x="3690351" y="2454503"/>
            <a:ext cx="2174886" cy="2204232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2430668" y="5085184"/>
            <a:ext cx="4617681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利用論文的參考文獻得知更多相關的資源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76565" y="3744858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經濟的發展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99725" y="2852796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經濟的發展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5012" y="3229877"/>
            <a:ext cx="173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生產成本效率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23846" y="3560193"/>
            <a:ext cx="115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通貨膨脹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9592" y="1988840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個體經濟學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6651" y="2388609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總體經濟學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24911" y="2789823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國際經濟學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77" y="3414543"/>
            <a:ext cx="826222" cy="47104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510965" y="3560193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主流經濟學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99051" y="3159155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政治經濟學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13407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100" dirty="0"/>
              <a:t>路徑</a:t>
            </a:r>
            <a:endParaRPr lang="en-US" altLang="zh-TW" sz="3100" dirty="0"/>
          </a:p>
          <a:p>
            <a:r>
              <a:rPr lang="zh-TW" altLang="en-US" sz="3100" dirty="0" smtClean="0"/>
              <a:t>介面介紹</a:t>
            </a:r>
            <a:endParaRPr lang="en-US" altLang="zh-TW" sz="3100" dirty="0" smtClean="0"/>
          </a:p>
          <a:p>
            <a:r>
              <a:rPr lang="zh-TW" altLang="en-US" sz="3100" dirty="0" smtClean="0"/>
              <a:t>介面圖示說明 </a:t>
            </a:r>
            <a:endParaRPr lang="en-US" altLang="zh-TW" sz="3100" dirty="0" smtClean="0"/>
          </a:p>
          <a:p>
            <a:r>
              <a:rPr lang="zh-TW" altLang="en-US" sz="3100" dirty="0"/>
              <a:t>檢索方式</a:t>
            </a:r>
            <a:r>
              <a:rPr lang="zh-TW" altLang="en-US" sz="3100" dirty="0" smtClean="0"/>
              <a:t>：簡易、進階</a:t>
            </a:r>
            <a:endParaRPr lang="en-US" altLang="zh-TW" sz="3100" dirty="0" smtClean="0"/>
          </a:p>
          <a:p>
            <a:r>
              <a:rPr lang="zh-TW" altLang="en-US" sz="3100" dirty="0" smtClean="0"/>
              <a:t>資訊學院</a:t>
            </a:r>
            <a:r>
              <a:rPr lang="zh-TW" altLang="en-US" sz="3100" dirty="0"/>
              <a:t>相關</a:t>
            </a:r>
            <a:r>
              <a:rPr lang="zh-TW" altLang="en-US" sz="3100" dirty="0" smtClean="0"/>
              <a:t>資料庫 </a:t>
            </a:r>
            <a:endParaRPr lang="en-US" altLang="zh-TW" sz="3100" dirty="0" smtClean="0"/>
          </a:p>
          <a:p>
            <a:r>
              <a:rPr lang="zh-TW" altLang="en-US" sz="3100" dirty="0"/>
              <a:t>個人化服務、資源清單</a:t>
            </a:r>
            <a:endParaRPr lang="en-US" altLang="zh-TW" sz="31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電子資源整合查詢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5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整合查詢路徑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：從</a:t>
            </a:r>
            <a:r>
              <a:rPr lang="en-US" altLang="zh-TW" dirty="0" err="1" smtClean="0"/>
              <a:t>eportal</a:t>
            </a:r>
            <a:r>
              <a:rPr lang="zh-TW" altLang="en-US" dirty="0" smtClean="0"/>
              <a:t>登入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2329" r="66774" b="70453"/>
          <a:stretch/>
        </p:blipFill>
        <p:spPr>
          <a:xfrm>
            <a:off x="101352" y="1772816"/>
            <a:ext cx="864096" cy="12083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4793009" cy="29302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89" y="4486070"/>
            <a:ext cx="4788024" cy="2092374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 rot="2394568">
            <a:off x="3084005" y="4615283"/>
            <a:ext cx="1609654" cy="570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7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整合查詢</a:t>
            </a:r>
            <a:r>
              <a:rPr lang="zh-TW" altLang="en-US" dirty="0" smtClean="0"/>
              <a:t>路徑</a:t>
            </a:r>
            <a:r>
              <a:rPr lang="en-US" altLang="zh-TW" dirty="0" smtClean="0"/>
              <a:t>2&amp;3</a:t>
            </a:r>
            <a:r>
              <a:rPr lang="zh-TW" altLang="en-US" dirty="0" smtClean="0"/>
              <a:t>：</a:t>
            </a:r>
            <a:r>
              <a:rPr lang="zh-TW" altLang="en-US" sz="4000" dirty="0" smtClean="0"/>
              <a:t>從總館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分館網站登入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0" r="2051"/>
          <a:stretch/>
        </p:blipFill>
        <p:spPr>
          <a:xfrm>
            <a:off x="2195735" y="3899288"/>
            <a:ext cx="4695301" cy="28552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57400"/>
            <a:ext cx="1450286" cy="177601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8939"/>
            <a:ext cx="1507693" cy="212483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34" y="1757400"/>
            <a:ext cx="1917759" cy="2346625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6891036" y="1920092"/>
            <a:ext cx="178542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203848" y="2278438"/>
            <a:ext cx="720080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197750" y="2465389"/>
            <a:ext cx="136815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向右箭號 16"/>
          <p:cNvSpPr/>
          <p:nvPr/>
        </p:nvSpPr>
        <p:spPr>
          <a:xfrm rot="4442091">
            <a:off x="1722783" y="3323818"/>
            <a:ext cx="1334077" cy="471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5400000">
            <a:off x="3020333" y="3226109"/>
            <a:ext cx="1298657" cy="476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7233906">
            <a:off x="6055564" y="3195053"/>
            <a:ext cx="1310493" cy="570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化單一角落矩形 19"/>
          <p:cNvSpPr/>
          <p:nvPr/>
        </p:nvSpPr>
        <p:spPr>
          <a:xfrm>
            <a:off x="1840759" y="5517232"/>
            <a:ext cx="3179743" cy="764581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/>
              <a:t>登入帳號</a:t>
            </a:r>
            <a:r>
              <a:rPr lang="en-US" altLang="zh-TW" dirty="0"/>
              <a:t>/</a:t>
            </a:r>
            <a:r>
              <a:rPr lang="zh-TW" altLang="en-US" dirty="0"/>
              <a:t>密碼同本校</a:t>
            </a:r>
            <a:r>
              <a:rPr lang="en-US" altLang="zh-TW" u="sng" dirty="0">
                <a:hlinkClick r:id="rId6"/>
              </a:rPr>
              <a:t>E-portal</a:t>
            </a:r>
            <a:endParaRPr lang="zh-TW" altLang="en-US" dirty="0"/>
          </a:p>
        </p:txBody>
      </p:sp>
      <p:sp>
        <p:nvSpPr>
          <p:cNvPr id="22" name="流程圖: 替代處理程序 21"/>
          <p:cNvSpPr/>
          <p:nvPr/>
        </p:nvSpPr>
        <p:spPr>
          <a:xfrm>
            <a:off x="251520" y="3765244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三民校區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3" name="流程圖: 替代處理程序 22"/>
          <p:cNvSpPr/>
          <p:nvPr/>
        </p:nvSpPr>
        <p:spPr>
          <a:xfrm>
            <a:off x="7522113" y="4113836"/>
            <a:ext cx="13481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民生校區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69445"/>
            <a:ext cx="8388424" cy="3534897"/>
          </a:xfrm>
          <a:prstGeom prst="rect">
            <a:avLst/>
          </a:prstGeom>
        </p:spPr>
      </p:pic>
      <p:sp>
        <p:nvSpPr>
          <p:cNvPr id="7" name="流程圖: 替代處理程序 6"/>
          <p:cNvSpPr/>
          <p:nvPr/>
        </p:nvSpPr>
        <p:spPr>
          <a:xfrm>
            <a:off x="4788024" y="4962427"/>
            <a:ext cx="3672408" cy="118161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</a:rPr>
              <a:t>鍵入「關鍵字」等一次檢索多個常用電子資料庫，可自行勾選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3131840" y="4456873"/>
            <a:ext cx="165618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860501" y="3612540"/>
            <a:ext cx="648072" cy="20487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6319934" y="3273759"/>
            <a:ext cx="2304256" cy="67756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各種種類資源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流程圖: 替代處理程序 12"/>
          <p:cNvSpPr/>
          <p:nvPr/>
        </p:nvSpPr>
        <p:spPr>
          <a:xfrm>
            <a:off x="495670" y="5805264"/>
            <a:ext cx="1556050" cy="67756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瀏覽選單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508572" y="2896764"/>
            <a:ext cx="5079651" cy="3529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整合查詢系統介面介紹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14706" y="1652607"/>
            <a:ext cx="684613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dirty="0" smtClean="0"/>
              <a:t>整合查詢功能：</a:t>
            </a: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zh-TW" altLang="en-US" sz="2400" dirty="0" smtClean="0"/>
              <a:t>在</a:t>
            </a:r>
            <a:r>
              <a:rPr lang="zh-TW" altLang="en-US" sz="2400" u="sng" dirty="0"/>
              <a:t>校園</a:t>
            </a:r>
            <a:r>
              <a:rPr lang="en-US" altLang="zh-TW" sz="2400" u="sng" dirty="0"/>
              <a:t>IP</a:t>
            </a:r>
            <a:r>
              <a:rPr lang="zh-TW" altLang="en-US" sz="2400" u="sng" dirty="0"/>
              <a:t>範圍以外的地方使用圖書館電子資源</a:t>
            </a:r>
            <a:r>
              <a:rPr lang="zh-TW" altLang="en-US" sz="2400" dirty="0"/>
              <a:t> </a:t>
            </a: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zh-TW" altLang="en-US" sz="2400" u="sng" dirty="0" smtClean="0"/>
              <a:t>同時</a:t>
            </a:r>
            <a:r>
              <a:rPr lang="zh-TW" altLang="en-US" sz="2400" u="sng" dirty="0"/>
              <a:t>檢索多個資料庫</a:t>
            </a:r>
            <a:r>
              <a:rPr lang="zh-TW" altLang="en-US" sz="2400" dirty="0"/>
              <a:t>時</a:t>
            </a:r>
          </a:p>
        </p:txBody>
      </p:sp>
    </p:spTree>
    <p:extLst>
      <p:ext uri="{BB962C8B-B14F-4D97-AF65-F5344CB8AC3E}">
        <p14:creationId xmlns:p14="http://schemas.microsoft.com/office/powerpoint/2010/main" val="32908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12561"/>
            <a:ext cx="5303588" cy="309634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</a:t>
            </a:r>
            <a:r>
              <a:rPr lang="zh-TW" altLang="en-US" dirty="0" smtClean="0"/>
              <a:t>別資料庫資訊說明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7554665" cy="122413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043608" y="2636912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 rot="2774354">
            <a:off x="3414750" y="3168800"/>
            <a:ext cx="848369" cy="487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07504" y="3501008"/>
            <a:ext cx="3456384" cy="23584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想看更多詳細的內容及資料庫的使用說明都可以點選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”i”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喔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!!</a:t>
            </a:r>
            <a:endParaRPr lang="en-US" altLang="zh-TW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81" y="3951648"/>
            <a:ext cx="3725700" cy="16407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9" y="4883242"/>
            <a:ext cx="4444859" cy="1858126"/>
          </a:xfrm>
          <a:prstGeom prst="rect">
            <a:avLst/>
          </a:prstGeom>
        </p:spPr>
      </p:pic>
      <p:pic>
        <p:nvPicPr>
          <p:cNvPr id="4" name="圖片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9" y="2695507"/>
            <a:ext cx="4663689" cy="17229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檢索方式：簡易、</a:t>
            </a:r>
            <a:r>
              <a:rPr lang="zh-TW" altLang="en-US" dirty="0" smtClean="0"/>
              <a:t>進階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流程圖: 替代處理程序 4"/>
          <p:cNvSpPr/>
          <p:nvPr/>
        </p:nvSpPr>
        <p:spPr>
          <a:xfrm>
            <a:off x="179512" y="1844824"/>
            <a:ext cx="1348118" cy="677561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簡易版</a:t>
            </a:r>
            <a:endParaRPr lang="zh-TW" alt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213737" y="3573016"/>
            <a:ext cx="1136299" cy="2343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350037" y="3572405"/>
            <a:ext cx="477437" cy="5677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流程圖: 替代處理程序 12"/>
          <p:cNvSpPr/>
          <p:nvPr/>
        </p:nvSpPr>
        <p:spPr>
          <a:xfrm>
            <a:off x="173052" y="4442687"/>
            <a:ext cx="1348118" cy="677561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進階版</a:t>
            </a:r>
            <a:endParaRPr lang="zh-TW" alt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979712" y="5733256"/>
            <a:ext cx="1440160" cy="5889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923928" y="5805264"/>
            <a:ext cx="495672" cy="4529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 rot="20449385">
            <a:off x="4194084" y="5268937"/>
            <a:ext cx="637878" cy="295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3266617">
            <a:off x="4766936" y="3688212"/>
            <a:ext cx="405853" cy="325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替代處理程序 17"/>
          <p:cNvSpPr/>
          <p:nvPr/>
        </p:nvSpPr>
        <p:spPr>
          <a:xfrm>
            <a:off x="7769170" y="5592354"/>
            <a:ext cx="1250251" cy="5624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搜尋結果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9" name="圓角化單一角落矩形 18"/>
          <p:cNvSpPr/>
          <p:nvPr/>
        </p:nvSpPr>
        <p:spPr>
          <a:xfrm>
            <a:off x="1665600" y="4581128"/>
            <a:ext cx="26804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多了布林邏輯式的搜尋方式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20" name="圓角化單一角落矩形 19"/>
          <p:cNvSpPr/>
          <p:nvPr/>
        </p:nvSpPr>
        <p:spPr>
          <a:xfrm>
            <a:off x="1684909" y="1914044"/>
            <a:ext cx="26804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純粹利用簡易的關鍵字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21" name="圓角化單一角落矩形 20"/>
          <p:cNvSpPr/>
          <p:nvPr/>
        </p:nvSpPr>
        <p:spPr>
          <a:xfrm>
            <a:off x="5821676" y="3084462"/>
            <a:ext cx="3194529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檢索結果再點選個</a:t>
            </a:r>
            <a:r>
              <a:rPr lang="zh-TW" altLang="en-US" b="1" dirty="0">
                <a:solidFill>
                  <a:srgbClr val="0070C0"/>
                </a:solidFill>
              </a:rPr>
              <a:t>別</a:t>
            </a:r>
            <a:r>
              <a:rPr lang="zh-TW" altLang="en-US" b="1" dirty="0" smtClean="0">
                <a:solidFill>
                  <a:srgbClr val="0070C0"/>
                </a:solidFill>
              </a:rPr>
              <a:t>資料庫，可再連到該資料庫中</a:t>
            </a:r>
            <a:r>
              <a:rPr lang="en-US" altLang="zh-TW" b="1" dirty="0" smtClean="0">
                <a:solidFill>
                  <a:srgbClr val="0070C0"/>
                </a:solidFill>
              </a:rPr>
              <a:t>!!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商學院相關資料庫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6"/>
          <a:stretch/>
        </p:blipFill>
        <p:spPr>
          <a:xfrm>
            <a:off x="395536" y="2204864"/>
            <a:ext cx="1155948" cy="321990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725674" y="3411922"/>
            <a:ext cx="677974" cy="2264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25674" y="3638405"/>
            <a:ext cx="677974" cy="2946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7684"/>
            <a:ext cx="3277058" cy="230537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00630"/>
            <a:ext cx="3277058" cy="244826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圓角矩形 10"/>
          <p:cNvSpPr/>
          <p:nvPr/>
        </p:nvSpPr>
        <p:spPr>
          <a:xfrm>
            <a:off x="3804362" y="2935165"/>
            <a:ext cx="1127677" cy="2264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804361" y="5853867"/>
            <a:ext cx="1127678" cy="3114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 rot="20677885">
            <a:off x="1587760" y="3152838"/>
            <a:ext cx="1159713" cy="43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770086">
            <a:off x="1365766" y="4098562"/>
            <a:ext cx="1174217" cy="3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0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個人化服務、資源清單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5" y="1700808"/>
            <a:ext cx="4430943" cy="211309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4279"/>
            <a:ext cx="3581900" cy="190526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21088"/>
            <a:ext cx="4887740" cy="190526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圓角矩形 7"/>
          <p:cNvSpPr/>
          <p:nvPr/>
        </p:nvSpPr>
        <p:spPr>
          <a:xfrm>
            <a:off x="611560" y="1700808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11560" y="3411415"/>
            <a:ext cx="504056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427984" y="4511642"/>
            <a:ext cx="432048" cy="286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868144" y="2132856"/>
            <a:ext cx="1512168" cy="6244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212313" y="2757354"/>
            <a:ext cx="863389" cy="539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6579327" y="3773143"/>
            <a:ext cx="863389" cy="539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199528" y="1884279"/>
            <a:ext cx="3012785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70C0"/>
                </a:solidFill>
              </a:rPr>
              <a:t>已</a:t>
            </a:r>
            <a:r>
              <a:rPr lang="zh-TW" altLang="en-US" dirty="0" smtClean="0">
                <a:solidFill>
                  <a:srgbClr val="0070C0"/>
                </a:solidFill>
              </a:rPr>
              <a:t>選取</a:t>
            </a: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加入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r>
              <a:rPr lang="zh-TW" altLang="en-US" dirty="0" smtClean="0">
                <a:solidFill>
                  <a:srgbClr val="0070C0"/>
                </a:solidFill>
              </a:rPr>
              <a:t>我的資源清單</a:t>
            </a:r>
            <a:r>
              <a:rPr lang="en-US" altLang="zh-TW" dirty="0" smtClean="0">
                <a:solidFill>
                  <a:srgbClr val="0070C0"/>
                </a:solidFill>
              </a:rPr>
              <a:t>”)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182958" y="3633566"/>
            <a:ext cx="1024888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70C0"/>
                </a:solidFill>
              </a:rPr>
              <a:t>未選取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932040" y="4740972"/>
            <a:ext cx="3384376" cy="5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70C0"/>
                </a:solidFill>
              </a:rPr>
              <a:t>點選 </a:t>
            </a:r>
            <a:r>
              <a:rPr lang="en-US" altLang="zh-TW" dirty="0" smtClean="0">
                <a:solidFill>
                  <a:srgbClr val="0070C0"/>
                </a:solidFill>
              </a:rPr>
              <a:t>“-”</a:t>
            </a:r>
            <a:r>
              <a:rPr lang="zh-TW" altLang="en-US" dirty="0" smtClean="0">
                <a:solidFill>
                  <a:srgbClr val="0070C0"/>
                </a:solidFill>
              </a:rPr>
              <a:t>後退出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r>
              <a:rPr lang="zh-TW" altLang="en-US" dirty="0" smtClean="0">
                <a:solidFill>
                  <a:srgbClr val="0070C0"/>
                </a:solidFill>
              </a:rPr>
              <a:t>我的資源清單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9" name="流程圖: 替代處理程序 18"/>
          <p:cNvSpPr/>
          <p:nvPr/>
        </p:nvSpPr>
        <p:spPr>
          <a:xfrm>
            <a:off x="6156176" y="6021288"/>
            <a:ext cx="2088232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我的資源清單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974013" y="2929116"/>
            <a:ext cx="1857360" cy="1296144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17829" y="2929116"/>
            <a:ext cx="1584229" cy="1296144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65775" y="2929116"/>
            <a:ext cx="980046" cy="1296144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57589" y="2929116"/>
            <a:ext cx="1004976" cy="1296144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208E3D3-2D84-44E2-A47D-8D3B0BD5A32A}" type="slidenum">
              <a:rPr lang="zh-TW" altLang="en-US" sz="1600" smtClean="0"/>
              <a:pPr/>
              <a:t>2</a:t>
            </a:fld>
            <a:endParaRPr lang="zh-TW" altLang="en-US" sz="16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323528" y="5085184"/>
            <a:ext cx="8568952" cy="0"/>
          </a:xfrm>
          <a:prstGeom prst="line">
            <a:avLst/>
          </a:prstGeom>
          <a:ln w="57150"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03362" y="4206096"/>
            <a:ext cx="95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Start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080226" y="4206096"/>
            <a:ext cx="95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End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565" y="218570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辨識文獻類型</a:t>
            </a:r>
            <a:endParaRPr lang="en-US" altLang="zh-TW" sz="2800" b="1" dirty="0"/>
          </a:p>
        </p:txBody>
      </p:sp>
      <p:sp>
        <p:nvSpPr>
          <p:cNvPr id="24" name="矩形 23"/>
          <p:cNvSpPr/>
          <p:nvPr/>
        </p:nvSpPr>
        <p:spPr>
          <a:xfrm>
            <a:off x="3423747" y="1783054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/>
              <a:t>電子資源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整合</a:t>
            </a:r>
            <a:r>
              <a:rPr lang="zh-TW" altLang="en-US" sz="2800" b="1" dirty="0"/>
              <a:t>查詢</a:t>
            </a:r>
          </a:p>
        </p:txBody>
      </p:sp>
      <p:sp>
        <p:nvSpPr>
          <p:cNvPr id="32" name="矩形 31"/>
          <p:cNvSpPr/>
          <p:nvPr/>
        </p:nvSpPr>
        <p:spPr>
          <a:xfrm>
            <a:off x="1799883" y="5122169"/>
            <a:ext cx="1980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資料庫</a:t>
            </a:r>
            <a:r>
              <a:rPr lang="zh-TW" altLang="en-US" sz="2800" b="1" dirty="0" smtClean="0"/>
              <a:t>類型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與</a:t>
            </a:r>
            <a:r>
              <a:rPr lang="zh-TW" altLang="en-US" sz="2800" b="1" dirty="0"/>
              <a:t>檢索技巧</a:t>
            </a:r>
            <a:endParaRPr lang="en-US" altLang="zh-TW" sz="2800" b="1" dirty="0"/>
          </a:p>
        </p:txBody>
      </p:sp>
      <p:sp>
        <p:nvSpPr>
          <p:cNvPr id="25" name="矩形 24"/>
          <p:cNvSpPr/>
          <p:nvPr/>
        </p:nvSpPr>
        <p:spPr>
          <a:xfrm>
            <a:off x="6372200" y="210421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/>
              <a:t>圖書館</a:t>
            </a:r>
            <a:r>
              <a:rPr lang="zh-TW" altLang="en-US" sz="2800" b="1" dirty="0"/>
              <a:t>服務</a:t>
            </a:r>
            <a:endParaRPr lang="en-US" altLang="zh-TW" sz="2800" b="1" dirty="0"/>
          </a:p>
        </p:txBody>
      </p:sp>
      <p:cxnSp>
        <p:nvCxnSpPr>
          <p:cNvPr id="26" name="直線接點 25"/>
          <p:cNvCxnSpPr/>
          <p:nvPr/>
        </p:nvCxnSpPr>
        <p:spPr>
          <a:xfrm flipH="1">
            <a:off x="1660077" y="2641084"/>
            <a:ext cx="1568" cy="28002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2771800" y="4221088"/>
            <a:ext cx="7621" cy="845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4103061" y="2641084"/>
            <a:ext cx="6856" cy="29526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5868144" y="4225260"/>
            <a:ext cx="7621" cy="84582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課程大綱</a:t>
            </a:r>
            <a:endParaRPr lang="zh-TW" altLang="en-US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11176" y="2929116"/>
            <a:ext cx="1117208" cy="1296144"/>
          </a:xfrm>
          <a:prstGeom prst="rect">
            <a:avLst/>
          </a:prstGeom>
          <a:ln w="76200">
            <a:solidFill>
              <a:srgbClr val="EA32D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zh-TW" alt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97194" y="5165338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實例操作</a:t>
            </a:r>
            <a:r>
              <a:rPr lang="zh-TW" altLang="en-US" sz="2800" b="1" dirty="0" smtClean="0"/>
              <a:t>：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找</a:t>
            </a:r>
            <a:r>
              <a:rPr lang="zh-TW" altLang="en-US" sz="2800" b="1" dirty="0"/>
              <a:t>各類型資源</a:t>
            </a:r>
            <a:endParaRPr lang="en-US" altLang="zh-TW" sz="2800" b="1" dirty="0"/>
          </a:p>
        </p:txBody>
      </p:sp>
      <p:cxnSp>
        <p:nvCxnSpPr>
          <p:cNvPr id="34" name="直線接點 33"/>
          <p:cNvCxnSpPr/>
          <p:nvPr/>
        </p:nvCxnSpPr>
        <p:spPr>
          <a:xfrm>
            <a:off x="7422285" y="2636912"/>
            <a:ext cx="6856" cy="295260"/>
          </a:xfrm>
          <a:prstGeom prst="line">
            <a:avLst/>
          </a:prstGeom>
          <a:ln w="38100">
            <a:solidFill>
              <a:srgbClr val="EA32D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634665" y="6351711"/>
            <a:ext cx="5745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2"/>
                </a:solidFill>
                <a:latin typeface="+mj-ea"/>
                <a:ea typeface="+mj-ea"/>
              </a:rPr>
              <a:t>圖書館讓您的論文之路更輕鬆</a:t>
            </a:r>
            <a:r>
              <a:rPr lang="en-US" altLang="zh-TW" sz="2400" b="1" dirty="0">
                <a:solidFill>
                  <a:schemeClr val="tx2"/>
                </a:solidFill>
                <a:latin typeface="+mj-ea"/>
                <a:ea typeface="+mj-ea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18" grpId="0"/>
      <p:bldP spid="24" grpId="0"/>
      <p:bldP spid="32" grpId="0"/>
      <p:bldP spid="25" grpId="0"/>
      <p:bldP spid="23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4604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 smtClean="0"/>
              <a:t>找書</a:t>
            </a:r>
            <a:endParaRPr lang="en-US" altLang="zh-TW" b="1" dirty="0" smtClean="0"/>
          </a:p>
          <a:p>
            <a:r>
              <a:rPr lang="zh-TW" altLang="en-US" b="1" dirty="0"/>
              <a:t>找</a:t>
            </a:r>
            <a:r>
              <a:rPr lang="zh-TW" altLang="en-US" b="1" dirty="0" smtClean="0"/>
              <a:t>期刊</a:t>
            </a:r>
            <a:endParaRPr lang="en-US" altLang="zh-TW" b="1" dirty="0" smtClean="0"/>
          </a:p>
          <a:p>
            <a:r>
              <a:rPr lang="zh-TW" altLang="en-US" b="1" dirty="0" smtClean="0"/>
              <a:t>找</a:t>
            </a:r>
            <a:r>
              <a:rPr lang="zh-TW" altLang="en-US" b="1" dirty="0"/>
              <a:t>特定主題</a:t>
            </a:r>
            <a:endParaRPr lang="en-US" altLang="zh-TW" b="1" dirty="0" smtClean="0"/>
          </a:p>
          <a:p>
            <a:r>
              <a:rPr lang="zh-TW" altLang="en-US" b="1" dirty="0" smtClean="0"/>
              <a:t>找學位論文</a:t>
            </a:r>
            <a:endParaRPr lang="en-US" altLang="zh-TW" b="1" dirty="0" smtClean="0"/>
          </a:p>
          <a:p>
            <a:r>
              <a:rPr lang="zh-TW" altLang="en-US" b="1" dirty="0" smtClean="0"/>
              <a:t>找</a:t>
            </a:r>
            <a:r>
              <a:rPr lang="zh-TW" altLang="en-US" b="1" dirty="0"/>
              <a:t>報紙</a:t>
            </a:r>
            <a:r>
              <a:rPr lang="zh-TW" altLang="en-US" b="1" dirty="0" smtClean="0"/>
              <a:t>資料</a:t>
            </a:r>
            <a:endParaRPr lang="en-US" altLang="zh-TW" b="1" dirty="0" smtClean="0"/>
          </a:p>
          <a:p>
            <a:r>
              <a:rPr lang="zh-TW" altLang="en-US" b="1" dirty="0"/>
              <a:t>其他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實例操作：找各類型資源</a:t>
            </a:r>
            <a:endParaRPr lang="en-US" altLang="zh-TW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26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08" y="2234345"/>
            <a:ext cx="17335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0" y="1685398"/>
            <a:ext cx="2433867" cy="1395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9717" r="42987" b="49246"/>
          <a:stretch/>
        </p:blipFill>
        <p:spPr bwMode="auto">
          <a:xfrm>
            <a:off x="353361" y="3985174"/>
            <a:ext cx="2402054" cy="160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Practice(1) </a:t>
            </a:r>
            <a:r>
              <a:rPr lang="zh-TW" altLang="en-US" dirty="0">
                <a:latin typeface="Arial" charset="0"/>
              </a:rPr>
              <a:t>找特定一本書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5" name="圖片 14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2"/>
          <a:stretch/>
        </p:blipFill>
        <p:spPr>
          <a:xfrm>
            <a:off x="5817257" y="1685398"/>
            <a:ext cx="2940692" cy="129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圖片 13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2870901" cy="155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文字方塊 23"/>
          <p:cNvSpPr txBox="1"/>
          <p:nvPr/>
        </p:nvSpPr>
        <p:spPr>
          <a:xfrm>
            <a:off x="511548" y="5662989"/>
            <a:ext cx="21174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代借代還 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</a:p>
          <a:p>
            <a:r>
              <a:rPr lang="zh-TW" altLang="en-US" dirty="0" smtClean="0"/>
              <a:t>可找中部技專館藏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940152" y="5373216"/>
            <a:ext cx="2845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中部大學</a:t>
            </a:r>
            <a:r>
              <a:rPr lang="en-US" altLang="zh-TW" dirty="0"/>
              <a:t>&amp;</a:t>
            </a:r>
            <a:r>
              <a:rPr lang="zh-TW" altLang="en-US" dirty="0"/>
              <a:t>技專</a:t>
            </a:r>
            <a:r>
              <a:rPr lang="zh-TW" altLang="en-US" dirty="0" smtClean="0"/>
              <a:t>聯盟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r>
              <a:rPr lang="zh-TW" altLang="en-US" dirty="0"/>
              <a:t>可找</a:t>
            </a:r>
            <a:r>
              <a:rPr lang="zh-TW" altLang="en-US" dirty="0" smtClean="0"/>
              <a:t>中部大學</a:t>
            </a:r>
            <a:r>
              <a:rPr lang="en-US" altLang="zh-TW" dirty="0" smtClean="0"/>
              <a:t>/</a:t>
            </a:r>
            <a:r>
              <a:rPr lang="zh-TW" altLang="en-US" dirty="0" smtClean="0"/>
              <a:t>技</a:t>
            </a:r>
            <a:r>
              <a:rPr lang="zh-TW" altLang="en-US" dirty="0"/>
              <a:t>專館</a:t>
            </a:r>
            <a:r>
              <a:rPr lang="zh-TW" altLang="en-US" dirty="0" smtClean="0"/>
              <a:t>藏</a:t>
            </a:r>
            <a:endParaRPr lang="en-US" altLang="zh-TW" dirty="0" smtClean="0"/>
          </a:p>
          <a:p>
            <a:pPr algn="ctr"/>
            <a:r>
              <a:rPr lang="zh-TW" altLang="en-US" dirty="0"/>
              <a:t>需親至對方圖書館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5868144" y="2961719"/>
            <a:ext cx="28311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館際</a:t>
            </a:r>
            <a:r>
              <a:rPr lang="zh-TW" altLang="en-US" dirty="0" smtClean="0"/>
              <a:t>合作 </a:t>
            </a:r>
            <a:r>
              <a:rPr lang="en-US" altLang="zh-TW" dirty="0" smtClean="0">
                <a:solidFill>
                  <a:srgbClr val="FF0000"/>
                </a:solidFill>
              </a:rPr>
              <a:t>$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可找全國各單位藏書</a:t>
            </a:r>
            <a:r>
              <a:rPr lang="en-US" altLang="zh-TW" dirty="0" smtClean="0">
                <a:solidFill>
                  <a:schemeClr val="tx1"/>
                </a:solidFill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</a:rPr>
              <a:t>文獻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橢圓形圖說文字 33"/>
          <p:cNvSpPr/>
          <p:nvPr/>
        </p:nvSpPr>
        <p:spPr>
          <a:xfrm>
            <a:off x="3347864" y="1616597"/>
            <a:ext cx="2304256" cy="660275"/>
          </a:xfrm>
          <a:prstGeom prst="wedgeEllipseCallout">
            <a:avLst>
              <a:gd name="adj1" fmla="val -4783"/>
              <a:gd name="adj2" fmla="val 77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dirty="0" smtClean="0"/>
              <a:t>圖書館首頁左方可直接點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23" name="向右箭號 22"/>
          <p:cNvSpPr/>
          <p:nvPr/>
        </p:nvSpPr>
        <p:spPr>
          <a:xfrm rot="18114125">
            <a:off x="4503041" y="4383078"/>
            <a:ext cx="2281195" cy="32981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12191828">
            <a:off x="2590385" y="6123372"/>
            <a:ext cx="1137922" cy="27910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353361" y="3119449"/>
            <a:ext cx="243386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館藏查詢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r>
              <a:rPr lang="zh-TW" altLang="en-US" dirty="0"/>
              <a:t>可</a:t>
            </a:r>
            <a:r>
              <a:rPr lang="zh-TW" altLang="en-US" dirty="0" smtClean="0"/>
              <a:t>找校內紙本</a:t>
            </a:r>
            <a:r>
              <a:rPr lang="en-US" altLang="zh-TW" dirty="0" smtClean="0"/>
              <a:t>/</a:t>
            </a:r>
            <a:r>
              <a:rPr lang="zh-TW" altLang="en-US" dirty="0" smtClean="0"/>
              <a:t>電子書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3653808" y="5848081"/>
            <a:ext cx="1638272" cy="31722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5292079" y="5877272"/>
            <a:ext cx="648073" cy="2850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3701447" y="6248906"/>
            <a:ext cx="1638272" cy="31722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3701447" y="5530858"/>
            <a:ext cx="1590632" cy="31722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3701448" y="2644496"/>
            <a:ext cx="1590632" cy="3172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12191828">
            <a:off x="2631396" y="2447174"/>
            <a:ext cx="1137922" cy="279105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34345"/>
            <a:ext cx="17335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84" y="1683793"/>
            <a:ext cx="2792946" cy="1601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Practice(2)</a:t>
            </a:r>
            <a:r>
              <a:rPr lang="zh-TW" altLang="en-US" dirty="0">
                <a:latin typeface="Arial" charset="0"/>
              </a:rPr>
              <a:t>找特定一篇文獻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5" name="圖片 14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2"/>
          <a:stretch/>
        </p:blipFill>
        <p:spPr>
          <a:xfrm>
            <a:off x="6023796" y="4232301"/>
            <a:ext cx="2940692" cy="129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文字方塊 25"/>
          <p:cNvSpPr txBox="1"/>
          <p:nvPr/>
        </p:nvSpPr>
        <p:spPr>
          <a:xfrm>
            <a:off x="6074683" y="5508622"/>
            <a:ext cx="28311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館際</a:t>
            </a:r>
            <a:r>
              <a:rPr lang="zh-TW" altLang="en-US" dirty="0" smtClean="0"/>
              <a:t>合作 </a:t>
            </a:r>
            <a:r>
              <a:rPr lang="en-US" altLang="zh-TW" dirty="0" smtClean="0">
                <a:solidFill>
                  <a:srgbClr val="FF0000"/>
                </a:solidFill>
              </a:rPr>
              <a:t>$</a:t>
            </a: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可找全國各單位文獻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橢圓形圖說文字 33"/>
          <p:cNvSpPr/>
          <p:nvPr/>
        </p:nvSpPr>
        <p:spPr>
          <a:xfrm>
            <a:off x="3423100" y="1557076"/>
            <a:ext cx="2304256" cy="660275"/>
          </a:xfrm>
          <a:prstGeom prst="wedgeEllipseCallout">
            <a:avLst>
              <a:gd name="adj1" fmla="val -4783"/>
              <a:gd name="adj2" fmla="val 77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dirty="0" smtClean="0"/>
              <a:t>圖書館首頁左方可直接點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23" name="向右箭號 22"/>
          <p:cNvSpPr/>
          <p:nvPr/>
        </p:nvSpPr>
        <p:spPr>
          <a:xfrm>
            <a:off x="5393816" y="5572055"/>
            <a:ext cx="647446" cy="26499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300192" y="3214717"/>
            <a:ext cx="24338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館藏查詢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pPr algn="ctr"/>
            <a:r>
              <a:rPr lang="zh-TW" altLang="en-US" dirty="0"/>
              <a:t>可</a:t>
            </a:r>
            <a:r>
              <a:rPr lang="zh-TW" altLang="en-US" dirty="0" smtClean="0"/>
              <a:t>找本館紙本期刊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3755543" y="476887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3707904" y="2644496"/>
            <a:ext cx="1590632" cy="31722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20996236">
            <a:off x="5314167" y="2598655"/>
            <a:ext cx="1137922" cy="279105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" y="1667487"/>
            <a:ext cx="2786869" cy="172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8" y="4293096"/>
            <a:ext cx="2503756" cy="1688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圓角矩形 30"/>
          <p:cNvSpPr/>
          <p:nvPr/>
        </p:nvSpPr>
        <p:spPr>
          <a:xfrm>
            <a:off x="3779912" y="512891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 rot="10800000">
            <a:off x="3004391" y="5183691"/>
            <a:ext cx="647446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790823" y="3223101"/>
            <a:ext cx="164026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整合查詢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endParaRPr lang="en-US" altLang="zh-TW" dirty="0" smtClean="0"/>
          </a:p>
          <a:p>
            <a:r>
              <a:rPr lang="zh-TW" altLang="en-US" dirty="0" smtClean="0"/>
              <a:t>可找電子全文</a:t>
            </a:r>
            <a:endParaRPr lang="en-US" altLang="zh-TW" dirty="0" smtClean="0"/>
          </a:p>
        </p:txBody>
      </p:sp>
      <p:sp>
        <p:nvSpPr>
          <p:cNvPr id="36" name="文字方塊 35"/>
          <p:cNvSpPr txBox="1"/>
          <p:nvPr/>
        </p:nvSpPr>
        <p:spPr>
          <a:xfrm>
            <a:off x="539552" y="5589240"/>
            <a:ext cx="23762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電子期刊資料庫</a:t>
            </a:r>
            <a:r>
              <a:rPr lang="en-US" altLang="zh-TW" dirty="0" smtClean="0">
                <a:solidFill>
                  <a:srgbClr val="FF0000"/>
                </a:solidFill>
              </a:rPr>
              <a:t>(free)</a:t>
            </a:r>
            <a:r>
              <a:rPr lang="zh-TW" altLang="en-US" dirty="0" smtClean="0">
                <a:solidFill>
                  <a:schemeClr val="tx1"/>
                </a:solidFill>
              </a:rPr>
              <a:t>可</a:t>
            </a:r>
            <a:r>
              <a:rPr lang="zh-TW" altLang="en-US" dirty="0">
                <a:solidFill>
                  <a:schemeClr val="tx1"/>
                </a:solidFill>
              </a:rPr>
              <a:t>找電子</a:t>
            </a:r>
            <a:r>
              <a:rPr lang="zh-TW" altLang="en-US" dirty="0" smtClean="0">
                <a:solidFill>
                  <a:schemeClr val="tx1"/>
                </a:solidFill>
              </a:rPr>
              <a:t>全文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412776"/>
            <a:ext cx="25442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 smtClean="0"/>
              <a:t>可一次檢索多個資料庫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38" name="圓角矩形 37"/>
          <p:cNvSpPr/>
          <p:nvPr/>
        </p:nvSpPr>
        <p:spPr>
          <a:xfrm>
            <a:off x="3779912" y="5517232"/>
            <a:ext cx="1638272" cy="3163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書卷 (垂直) 7"/>
          <p:cNvSpPr/>
          <p:nvPr/>
        </p:nvSpPr>
        <p:spPr>
          <a:xfrm>
            <a:off x="5497263" y="2929088"/>
            <a:ext cx="374054" cy="2606426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找紙本期刊文章</a:t>
            </a:r>
            <a:endParaRPr lang="zh-TW" altLang="en-US" b="1" dirty="0"/>
          </a:p>
        </p:txBody>
      </p:sp>
      <p:sp>
        <p:nvSpPr>
          <p:cNvPr id="39" name="書卷 (垂直) 38"/>
          <p:cNvSpPr/>
          <p:nvPr/>
        </p:nvSpPr>
        <p:spPr>
          <a:xfrm>
            <a:off x="3236073" y="2132856"/>
            <a:ext cx="374054" cy="2606426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找電子全文</a:t>
            </a:r>
            <a:endParaRPr lang="zh-TW" altLang="en-US" b="1" dirty="0"/>
          </a:p>
        </p:txBody>
      </p:sp>
      <p:sp>
        <p:nvSpPr>
          <p:cNvPr id="32" name="向右箭號 31"/>
          <p:cNvSpPr/>
          <p:nvPr/>
        </p:nvSpPr>
        <p:spPr>
          <a:xfrm rot="13511492">
            <a:off x="2709127" y="4092749"/>
            <a:ext cx="1277472" cy="27910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charset="0"/>
              </a:rPr>
              <a:t>Search </a:t>
            </a:r>
            <a:r>
              <a:rPr lang="en-US" altLang="zh-TW" dirty="0" smtClean="0">
                <a:latin typeface="Arial" charset="0"/>
              </a:rPr>
              <a:t>Practice(3)</a:t>
            </a:r>
            <a:r>
              <a:rPr lang="zh-TW" altLang="en-US" dirty="0">
                <a:latin typeface="Arial" charset="0"/>
              </a:rPr>
              <a:t>找特定的主題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288455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3923928" y="5542986"/>
            <a:ext cx="1428750" cy="1117600"/>
          </a:xfrm>
          <a:prstGeom prst="flowChartDecisi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檢索結果</a:t>
            </a:r>
          </a:p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符合所需</a:t>
            </a: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658121" y="1922085"/>
            <a:ext cx="1800225" cy="2984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開始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1984618" y="4229503"/>
            <a:ext cx="1054100" cy="7461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關鍵字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6193093" y="4229502"/>
            <a:ext cx="1052513" cy="746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關鍵字</a:t>
            </a: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370101" y="4229502"/>
            <a:ext cx="2376264" cy="7199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dirty="0">
                <a:latin typeface="+mn-ea"/>
              </a:rPr>
              <a:t>依各系統</a:t>
            </a:r>
            <a:r>
              <a:rPr lang="zh-TW" altLang="en-US" dirty="0" smtClean="0">
                <a:latin typeface="+mn-ea"/>
              </a:rPr>
              <a:t>檢索</a:t>
            </a:r>
            <a:r>
              <a:rPr lang="zh-TW" altLang="en-US" dirty="0">
                <a:latin typeface="+mn-ea"/>
              </a:rPr>
              <a:t>方法</a:t>
            </a:r>
            <a:r>
              <a:rPr lang="zh-TW" altLang="en-US" dirty="0" smtClean="0">
                <a:latin typeface="+mn-ea"/>
              </a:rPr>
              <a:t>查詢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善用：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AND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OR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NOT)</a:t>
            </a:r>
            <a:endParaRPr lang="zh-TW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482034" y="223720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180643" y="2630905"/>
            <a:ext cx="2671277" cy="865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本館館藏查詢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可查：紙本書、電子書、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紙本期刊、視聽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4772674" y="2636912"/>
            <a:ext cx="2319606" cy="811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b="1" dirty="0" smtClean="0">
                <a:solidFill>
                  <a:schemeClr val="tx2"/>
                </a:solidFill>
                <a:latin typeface="+mj-ea"/>
                <a:ea typeface="+mj-ea"/>
                <a:hlinkClick r:id="rId2"/>
              </a:rPr>
              <a:t>電子資源整合查詢系統</a:t>
            </a:r>
            <a:endParaRPr lang="en-US" altLang="zh-TW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 algn="ctr">
              <a:lnSpc>
                <a:spcPct val="90000"/>
              </a:lnSpc>
            </a:pP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可查多個資料庫的資料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7452320" y="2630905"/>
            <a:ext cx="1401711" cy="3821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dirty="0" smtClean="0">
                <a:latin typeface="+mj-ea"/>
                <a:ea typeface="+mj-ea"/>
              </a:rPr>
              <a:t>其他網路資源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2447250" y="2388018"/>
            <a:ext cx="5796959" cy="24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2447251" y="241500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5940152" y="2414662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8244408" y="241500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8144197" y="3013072"/>
            <a:ext cx="8978" cy="1551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>
            <a:off x="2462370" y="3496092"/>
            <a:ext cx="0" cy="733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H="1">
            <a:off x="5746365" y="4569656"/>
            <a:ext cx="4467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 flipV="1">
            <a:off x="6719349" y="4975626"/>
            <a:ext cx="0" cy="1117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>
            <a:off x="5352678" y="6103123"/>
            <a:ext cx="13666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>
            <a:off x="3038718" y="4589489"/>
            <a:ext cx="3313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9" name="Text Box 66"/>
          <p:cNvSpPr txBox="1">
            <a:spLocks noChangeArrowheads="1"/>
          </p:cNvSpPr>
          <p:nvPr/>
        </p:nvSpPr>
        <p:spPr bwMode="auto">
          <a:xfrm>
            <a:off x="6190215" y="5424792"/>
            <a:ext cx="46166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否</a:t>
            </a:r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 flipH="1">
            <a:off x="2511668" y="6101786"/>
            <a:ext cx="1412260" cy="1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 flipV="1">
            <a:off x="2511668" y="4975627"/>
            <a:ext cx="0" cy="1126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" name="Text Box 72"/>
          <p:cNvSpPr txBox="1">
            <a:spLocks noChangeArrowheads="1"/>
          </p:cNvSpPr>
          <p:nvPr/>
        </p:nvSpPr>
        <p:spPr bwMode="auto">
          <a:xfrm>
            <a:off x="2613048" y="5487499"/>
            <a:ext cx="46166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否</a:t>
            </a:r>
          </a:p>
        </p:txBody>
      </p:sp>
      <p:sp>
        <p:nvSpPr>
          <p:cNvPr id="4" name="爆炸 1 3"/>
          <p:cNvSpPr/>
          <p:nvPr/>
        </p:nvSpPr>
        <p:spPr>
          <a:xfrm rot="21113750">
            <a:off x="5742752" y="2427595"/>
            <a:ext cx="1663149" cy="38202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</a:rPr>
              <a:t>優先使用</a:t>
            </a:r>
            <a:r>
              <a:rPr lang="en-US" altLang="zh-TW" sz="1400" dirty="0" smtClean="0">
                <a:solidFill>
                  <a:srgbClr val="FF0000"/>
                </a:solidFill>
              </a:rPr>
              <a:t>!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50" name="Line 63"/>
          <p:cNvSpPr>
            <a:spLocks noChangeShapeType="1"/>
          </p:cNvSpPr>
          <p:nvPr/>
        </p:nvSpPr>
        <p:spPr bwMode="auto">
          <a:xfrm>
            <a:off x="6662070" y="3448125"/>
            <a:ext cx="0" cy="781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 flipH="1">
            <a:off x="7255347" y="4564627"/>
            <a:ext cx="888849" cy="10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flipH="1">
            <a:off x="4638303" y="4949476"/>
            <a:ext cx="0" cy="58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Practice(4)</a:t>
            </a:r>
            <a:r>
              <a:rPr lang="zh-TW" altLang="en-US" dirty="0">
                <a:latin typeface="Arial" charset="0"/>
              </a:rPr>
              <a:t>找學位論文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1971950" cy="423921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50552" y="3896466"/>
            <a:ext cx="1638272" cy="31630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068329" y="3881504"/>
            <a:ext cx="647446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46" y="1700808"/>
            <a:ext cx="3937003" cy="100811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圖片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46" y="2839687"/>
            <a:ext cx="3960440" cy="173788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向右箭號 9"/>
          <p:cNvSpPr/>
          <p:nvPr/>
        </p:nvSpPr>
        <p:spPr>
          <a:xfrm rot="2659927">
            <a:off x="1873091" y="4510757"/>
            <a:ext cx="1067833" cy="2649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817304" y="1556792"/>
            <a:ext cx="4130960" cy="30864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049708" y="1571089"/>
            <a:ext cx="9361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校內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51968" y="5949280"/>
            <a:ext cx="55964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hlinkClick r:id="rId7"/>
              </a:rPr>
              <a:t>透過</a:t>
            </a:r>
            <a:r>
              <a:rPr lang="zh-TW" altLang="en-US" b="1" dirty="0">
                <a:hlinkClick r:id="rId7"/>
              </a:rPr>
              <a:t>館際</a:t>
            </a:r>
            <a:r>
              <a:rPr lang="zh-TW" altLang="en-US" b="1" dirty="0" smtClean="0">
                <a:hlinkClick r:id="rId7"/>
              </a:rPr>
              <a:t>合作等取得</a:t>
            </a:r>
            <a:r>
              <a:rPr lang="zh-TW" altLang="en-US" b="1" dirty="0">
                <a:hlinkClick r:id="rId7"/>
              </a:rPr>
              <a:t>特定論文</a:t>
            </a:r>
            <a:r>
              <a:rPr lang="zh-TW" altLang="en-US" b="1" dirty="0" smtClean="0">
                <a:hlinkClick r:id="rId7"/>
              </a:rPr>
              <a:t>全文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(</a:t>
            </a:r>
            <a:r>
              <a:rPr lang="zh-TW" altLang="en-US" b="1" dirty="0"/>
              <a:t>適用於無法自臺灣博碩士論文知識加值系統取得全文</a:t>
            </a:r>
            <a:r>
              <a:rPr lang="en-US" altLang="zh-TW" b="1" dirty="0" smtClean="0"/>
              <a:t>)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454870" y="5157192"/>
            <a:ext cx="49685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hlinkClick r:id="rId8"/>
              </a:rPr>
              <a:t>臺灣</a:t>
            </a:r>
            <a:r>
              <a:rPr lang="zh-TW" altLang="en-US" b="1" dirty="0">
                <a:hlinkClick r:id="rId8"/>
              </a:rPr>
              <a:t>博碩士論文知識加值</a:t>
            </a:r>
            <a:r>
              <a:rPr lang="zh-TW" altLang="en-US" b="1" dirty="0" smtClean="0">
                <a:hlinkClick r:id="rId8"/>
              </a:rPr>
              <a:t>系統</a:t>
            </a:r>
            <a:endParaRPr lang="en-US" altLang="zh-TW" b="1" dirty="0" smtClean="0"/>
          </a:p>
          <a:p>
            <a:pPr algn="ctr"/>
            <a:r>
              <a:rPr lang="en-US" altLang="zh-TW" b="1" dirty="0" smtClean="0"/>
              <a:t>(</a:t>
            </a:r>
            <a:r>
              <a:rPr lang="zh-TW" altLang="en-US" b="1" dirty="0" smtClean="0"/>
              <a:t>收錄全國碩博士論文，部分提供全文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2985812" y="5013176"/>
            <a:ext cx="5906668" cy="1685230"/>
          </a:xfrm>
          <a:prstGeom prst="round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068329" y="5157306"/>
            <a:ext cx="9361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校外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120385" y="4100466"/>
            <a:ext cx="38041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華藝線上圖書館：</a:t>
            </a:r>
            <a:endParaRPr lang="en-US" altLang="zh-TW" dirty="0" smtClean="0"/>
          </a:p>
          <a:p>
            <a:r>
              <a:rPr lang="zh-TW" altLang="en-US" dirty="0" smtClean="0"/>
              <a:t>找校內有授權的電子論文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民</a:t>
            </a:r>
            <a:r>
              <a:rPr lang="en-US" altLang="zh-TW" dirty="0" smtClean="0"/>
              <a:t>98</a:t>
            </a:r>
            <a:r>
              <a:rPr lang="zh-TW" altLang="en-US" dirty="0" smtClean="0"/>
              <a:t>年後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347864" y="2378974"/>
            <a:ext cx="2935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館藏查詢：找校內紙本論文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42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Practice(4)</a:t>
            </a:r>
            <a:r>
              <a:rPr lang="zh-TW" altLang="en-US" dirty="0">
                <a:latin typeface="Arial" charset="0"/>
              </a:rPr>
              <a:t>找學位論文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11" name="圖片 1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7" y="1925787"/>
            <a:ext cx="3896583" cy="121430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圓角化單一角落矩形 11"/>
          <p:cNvSpPr/>
          <p:nvPr/>
        </p:nvSpPr>
        <p:spPr>
          <a:xfrm>
            <a:off x="308699" y="3143412"/>
            <a:ext cx="3903261" cy="49267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只有書目</a:t>
            </a:r>
            <a:r>
              <a:rPr lang="en-US" altLang="zh-TW" b="1" dirty="0">
                <a:solidFill>
                  <a:srgbClr val="0070C0"/>
                </a:solidFill>
              </a:rPr>
              <a:t>,</a:t>
            </a:r>
            <a:r>
              <a:rPr lang="zh-TW" altLang="en-US" b="1" dirty="0">
                <a:solidFill>
                  <a:srgbClr val="0070C0"/>
                </a:solidFill>
              </a:rPr>
              <a:t>無</a:t>
            </a:r>
            <a:r>
              <a:rPr lang="zh-TW" altLang="en-US" b="1" dirty="0" smtClean="0">
                <a:solidFill>
                  <a:srgbClr val="0070C0"/>
                </a:solidFill>
              </a:rPr>
              <a:t>全文</a:t>
            </a:r>
            <a:r>
              <a:rPr lang="en-US" altLang="zh-TW" b="1" dirty="0">
                <a:solidFill>
                  <a:srgbClr val="0070C0"/>
                </a:solidFill>
              </a:rPr>
              <a:t>, 1997</a:t>
            </a:r>
            <a:r>
              <a:rPr lang="zh-TW" altLang="en-US" b="1" dirty="0">
                <a:solidFill>
                  <a:srgbClr val="0070C0"/>
                </a:solidFill>
              </a:rPr>
              <a:t>年以後已數位化的論文可以免費瀏覽前</a:t>
            </a:r>
            <a:r>
              <a:rPr lang="en-US" altLang="zh-TW" b="1" dirty="0">
                <a:solidFill>
                  <a:srgbClr val="0070C0"/>
                </a:solidFill>
              </a:rPr>
              <a:t>24</a:t>
            </a:r>
            <a:r>
              <a:rPr lang="zh-TW" altLang="en-US" b="1" dirty="0" smtClean="0">
                <a:solidFill>
                  <a:srgbClr val="0070C0"/>
                </a:solidFill>
              </a:rPr>
              <a:t>頁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13" name="圖片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9" y="4653137"/>
            <a:ext cx="3735185" cy="122413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4" name="圓角化單一角落矩形 13"/>
          <p:cNvSpPr/>
          <p:nvPr/>
        </p:nvSpPr>
        <p:spPr>
          <a:xfrm>
            <a:off x="315377" y="5905224"/>
            <a:ext cx="3896583" cy="47610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主題包含人文</a:t>
            </a:r>
            <a:r>
              <a:rPr lang="zh-TW" altLang="en-US" b="1" dirty="0">
                <a:solidFill>
                  <a:srgbClr val="0070C0"/>
                </a:solidFill>
              </a:rPr>
              <a:t>、社會科學、自動化與計算機、電子與電信、建築與</a:t>
            </a:r>
            <a:r>
              <a:rPr lang="zh-TW" altLang="en-US" b="1" dirty="0" smtClean="0">
                <a:solidFill>
                  <a:srgbClr val="0070C0"/>
                </a:solidFill>
              </a:rPr>
              <a:t>環境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17" name="圖片 1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7" y="3730861"/>
            <a:ext cx="4757844" cy="93019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8" name="圓角化單一角落矩形 17"/>
          <p:cNvSpPr/>
          <p:nvPr/>
        </p:nvSpPr>
        <p:spPr>
          <a:xfrm>
            <a:off x="4360957" y="4661060"/>
            <a:ext cx="3903261" cy="492674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>
                <a:solidFill>
                  <a:srgbClr val="0070C0"/>
                </a:solidFill>
              </a:rPr>
              <a:t>含西文論文逾</a:t>
            </a:r>
            <a:r>
              <a:rPr lang="en-US" altLang="zh-TW" b="1" dirty="0">
                <a:solidFill>
                  <a:srgbClr val="0070C0"/>
                </a:solidFill>
              </a:rPr>
              <a:t>16</a:t>
            </a:r>
            <a:r>
              <a:rPr lang="zh-TW" altLang="en-US" b="1" dirty="0">
                <a:solidFill>
                  <a:srgbClr val="0070C0"/>
                </a:solidFill>
              </a:rPr>
              <a:t>萬本，主題包含商學、社會科學、工程學等</a:t>
            </a:r>
          </a:p>
        </p:txBody>
      </p:sp>
      <p:sp>
        <p:nvSpPr>
          <p:cNvPr id="20" name="流程圖: 替代處理程序 19"/>
          <p:cNvSpPr/>
          <p:nvPr/>
        </p:nvSpPr>
        <p:spPr>
          <a:xfrm>
            <a:off x="4282046" y="3029462"/>
            <a:ext cx="4466418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數位化論文典藏聯盟</a:t>
            </a:r>
            <a:r>
              <a:rPr lang="en-US" altLang="zh-TW" sz="2800" b="1" dirty="0">
                <a:solidFill>
                  <a:srgbClr val="FF0000"/>
                </a:solidFill>
              </a:rPr>
              <a:t>(DDC)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流程圖: 替代處理程序 20"/>
          <p:cNvSpPr/>
          <p:nvPr/>
        </p:nvSpPr>
        <p:spPr>
          <a:xfrm>
            <a:off x="98607" y="3957303"/>
            <a:ext cx="3033233" cy="677561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萬方數據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庫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全文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流程圖: 替代處理程序 21"/>
          <p:cNvSpPr/>
          <p:nvPr/>
        </p:nvSpPr>
        <p:spPr>
          <a:xfrm>
            <a:off x="98606" y="1509031"/>
            <a:ext cx="4617410" cy="720080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美加地區碩博士論文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資料庫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charset="0"/>
              </a:rPr>
              <a:t>Search Practice(5)</a:t>
            </a:r>
            <a:r>
              <a:rPr lang="zh-TW" altLang="en-US" dirty="0">
                <a:latin typeface="Arial" charset="0"/>
              </a:rPr>
              <a:t>找報紙資料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04864"/>
            <a:ext cx="5256583" cy="177719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653136"/>
            <a:ext cx="5362478" cy="20162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圓角化單一角落矩形 10"/>
          <p:cNvSpPr/>
          <p:nvPr/>
        </p:nvSpPr>
        <p:spPr>
          <a:xfrm>
            <a:off x="2049601" y="6258605"/>
            <a:ext cx="4826655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每日提供中國、台灣</a:t>
            </a:r>
            <a:r>
              <a:rPr lang="zh-TW" altLang="en-US" b="1" dirty="0">
                <a:solidFill>
                  <a:srgbClr val="0070C0"/>
                </a:solidFill>
              </a:rPr>
              <a:t>、澳、星、馬之新聞資料</a:t>
            </a:r>
          </a:p>
        </p:txBody>
      </p:sp>
      <p:sp>
        <p:nvSpPr>
          <p:cNvPr id="13" name="圓角化單一角落矩形 12"/>
          <p:cNvSpPr/>
          <p:nvPr/>
        </p:nvSpPr>
        <p:spPr>
          <a:xfrm>
            <a:off x="3179237" y="3509628"/>
            <a:ext cx="236275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提供聯合報系之新聞</a:t>
            </a:r>
          </a:p>
        </p:txBody>
      </p:sp>
      <p:sp>
        <p:nvSpPr>
          <p:cNvPr id="10" name="流程圖: 替代處理程序 9"/>
          <p:cNvSpPr/>
          <p:nvPr/>
        </p:nvSpPr>
        <p:spPr>
          <a:xfrm>
            <a:off x="17007" y="1412776"/>
            <a:ext cx="4761426" cy="905892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全文報紙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資料庫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聯合知識庫</a:t>
            </a:r>
            <a:r>
              <a:rPr lang="en-US" altLang="zh-TW" sz="2800" b="1" dirty="0" err="1">
                <a:solidFill>
                  <a:srgbClr val="FF0000"/>
                </a:solidFill>
              </a:rPr>
              <a:t>udndata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132152" y="4108960"/>
            <a:ext cx="3719767" cy="904216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慧科大中華新聞網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en-US" altLang="zh-TW" sz="2800" b="1" dirty="0" err="1">
                <a:solidFill>
                  <a:srgbClr val="FF0000"/>
                </a:solidFill>
              </a:rPr>
              <a:t>WiseNews</a:t>
            </a:r>
            <a:r>
              <a:rPr lang="en-US" altLang="zh-TW" sz="2800" b="1" dirty="0">
                <a:solidFill>
                  <a:srgbClr val="FF0000"/>
                </a:solidFill>
              </a:rPr>
              <a:t>) 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0099"/>
                </a:solidFill>
                <a:latin typeface="+mj-ea"/>
              </a:rPr>
              <a:t>語言學習</a:t>
            </a:r>
            <a:r>
              <a:rPr lang="zh-TW" altLang="en-US" dirty="0" smtClean="0">
                <a:solidFill>
                  <a:srgbClr val="000099"/>
                </a:solidFill>
                <a:latin typeface="+mj-ea"/>
              </a:rPr>
              <a:t>工具</a:t>
            </a:r>
            <a:r>
              <a:rPr lang="en-US" altLang="zh-TW" sz="3100" dirty="0" smtClean="0">
                <a:solidFill>
                  <a:srgbClr val="000099"/>
                </a:solidFill>
                <a:latin typeface="+mj-ea"/>
              </a:rPr>
              <a:t>(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</a:rPr>
              <a:t>圖書館首頁</a:t>
            </a:r>
            <a:r>
              <a:rPr lang="en-US" altLang="zh-TW" sz="31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31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線上英文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  <a:sym typeface="Wingdings" pitchFamily="2" charset="2"/>
                <a:hlinkClick r:id="rId2"/>
              </a:rPr>
              <a:t>學習</a:t>
            </a:r>
            <a:r>
              <a:rPr lang="en-US" altLang="zh-TW" sz="3100" dirty="0" smtClean="0">
                <a:solidFill>
                  <a:srgbClr val="000099"/>
                </a:solidFill>
                <a:latin typeface="+mj-ea"/>
              </a:rPr>
              <a:t>)</a:t>
            </a:r>
            <a:endParaRPr lang="zh-TW" altLang="en-US" sz="3100" dirty="0"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2329897" cy="41764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23" y="3437333"/>
            <a:ext cx="3387732" cy="185554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圓角化單一角落矩形 8"/>
          <p:cNvSpPr/>
          <p:nvPr/>
        </p:nvSpPr>
        <p:spPr>
          <a:xfrm>
            <a:off x="4499992" y="5023315"/>
            <a:ext cx="423496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空英、大家說英語、彭蒙惠、常春藤 </a:t>
            </a:r>
            <a:r>
              <a:rPr lang="en-US" altLang="zh-TW" b="1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0" name="圓角化單一角落矩形 9"/>
          <p:cNvSpPr/>
          <p:nvPr/>
        </p:nvSpPr>
        <p:spPr>
          <a:xfrm>
            <a:off x="2506163" y="6021288"/>
            <a:ext cx="3744416" cy="751698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b="1" dirty="0" err="1">
                <a:solidFill>
                  <a:srgbClr val="0070C0"/>
                </a:solidFill>
              </a:rPr>
              <a:t>e</a:t>
            </a:r>
            <a:r>
              <a:rPr lang="en-US" altLang="zh-TW" b="1" dirty="0" err="1" smtClean="0">
                <a:solidFill>
                  <a:srgbClr val="0070C0"/>
                </a:solidFill>
              </a:rPr>
              <a:t>portal</a:t>
            </a:r>
            <a:r>
              <a:rPr lang="en-US" altLang="zh-TW" b="1" dirty="0" smtClean="0">
                <a:solidFill>
                  <a:srgbClr val="0070C0"/>
                </a:solidFill>
              </a:rPr>
              <a:t> &gt; </a:t>
            </a:r>
            <a:r>
              <a:rPr lang="zh-TW" altLang="en-US" b="1" dirty="0" smtClean="0">
                <a:solidFill>
                  <a:srgbClr val="0070C0"/>
                </a:solidFill>
              </a:rPr>
              <a:t>圖書館資訊</a:t>
            </a:r>
            <a:r>
              <a:rPr lang="zh-TW" altLang="en-US" b="1" dirty="0">
                <a:solidFill>
                  <a:srgbClr val="0070C0"/>
                </a:solidFill>
              </a:rPr>
              <a:t>系統  </a:t>
            </a:r>
            <a:r>
              <a:rPr lang="en-US" altLang="zh-TW" b="1" dirty="0" smtClean="0">
                <a:solidFill>
                  <a:srgbClr val="0070C0"/>
                </a:solidFill>
              </a:rPr>
              <a:t>&gt;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FUNDAY</a:t>
            </a:r>
            <a:r>
              <a:rPr lang="zh-TW" altLang="en-US" b="1" dirty="0">
                <a:solidFill>
                  <a:srgbClr val="0070C0"/>
                </a:solidFill>
              </a:rPr>
              <a:t>英語多媒體互動學習平台</a:t>
            </a:r>
            <a:endParaRPr lang="en-US" altLang="zh-TW" b="1" dirty="0">
              <a:solidFill>
                <a:srgbClr val="0070C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2915816" y="2609317"/>
            <a:ext cx="4815400" cy="807092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Acer Walking Library</a:t>
            </a:r>
            <a:r>
              <a:rPr lang="zh-TW" altLang="en-US" sz="2800" b="1" dirty="0">
                <a:solidFill>
                  <a:srgbClr val="FF0000"/>
                </a:solidFill>
              </a:rPr>
              <a:t>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流程圖: 替代處理程序 12"/>
          <p:cNvSpPr/>
          <p:nvPr/>
        </p:nvSpPr>
        <p:spPr>
          <a:xfrm>
            <a:off x="107504" y="1556792"/>
            <a:ext cx="5688632" cy="864096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FUNDAY</a:t>
            </a:r>
            <a:r>
              <a:rPr lang="zh-TW" altLang="en-US" sz="2800" b="1" dirty="0">
                <a:solidFill>
                  <a:srgbClr val="FF0000"/>
                </a:solidFill>
              </a:rPr>
              <a:t>英語多媒體互動學習平台</a:t>
            </a:r>
          </a:p>
        </p:txBody>
      </p:sp>
    </p:spTree>
    <p:extLst>
      <p:ext uri="{BB962C8B-B14F-4D97-AF65-F5344CB8AC3E}">
        <p14:creationId xmlns:p14="http://schemas.microsoft.com/office/powerpoint/2010/main" val="21063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  <a:latin typeface="+mj-ea"/>
              </a:rPr>
              <a:t>語言學習工具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20809"/>
            <a:ext cx="3361051" cy="20728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20809"/>
            <a:ext cx="4278574" cy="20728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圓角化單一角落矩形 8"/>
          <p:cNvSpPr/>
          <p:nvPr/>
        </p:nvSpPr>
        <p:spPr>
          <a:xfrm>
            <a:off x="6964487" y="4124144"/>
            <a:ext cx="2124382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經典名著的有聲書</a:t>
            </a:r>
          </a:p>
        </p:txBody>
      </p:sp>
      <p:sp>
        <p:nvSpPr>
          <p:cNvPr id="10" name="流程圖: 替代處理程序 9"/>
          <p:cNvSpPr/>
          <p:nvPr/>
        </p:nvSpPr>
        <p:spPr>
          <a:xfrm>
            <a:off x="179512" y="1628799"/>
            <a:ext cx="2448272" cy="692009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空中英語教室</a:t>
            </a:r>
          </a:p>
        </p:txBody>
      </p:sp>
      <p:sp>
        <p:nvSpPr>
          <p:cNvPr id="11" name="流程圖: 替代處理程序 10"/>
          <p:cNvSpPr/>
          <p:nvPr/>
        </p:nvSpPr>
        <p:spPr>
          <a:xfrm>
            <a:off x="3900602" y="1652000"/>
            <a:ext cx="3263685" cy="668809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拿索斯線上有聲書</a:t>
            </a:r>
          </a:p>
        </p:txBody>
      </p:sp>
    </p:spTree>
    <p:extLst>
      <p:ext uri="{BB962C8B-B14F-4D97-AF65-F5344CB8AC3E}">
        <p14:creationId xmlns:p14="http://schemas.microsoft.com/office/powerpoint/2010/main" val="16373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電子雜誌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387732" cy="185554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圖片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0" y="4869160"/>
            <a:ext cx="3434514" cy="183105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圖片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07" y="2232449"/>
            <a:ext cx="3531597" cy="187220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圓角化單一角落矩形 10"/>
          <p:cNvSpPr/>
          <p:nvPr/>
        </p:nvSpPr>
        <p:spPr>
          <a:xfrm>
            <a:off x="998711" y="3593294"/>
            <a:ext cx="423496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15</a:t>
            </a:r>
            <a:r>
              <a:rPr lang="zh-TW" altLang="en-US" b="1" dirty="0">
                <a:solidFill>
                  <a:srgbClr val="0070C0"/>
                </a:solidFill>
              </a:rPr>
              <a:t>種一般雜誌 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同時上線人數</a:t>
            </a:r>
            <a:r>
              <a:rPr lang="en-US" altLang="zh-TW" b="1" dirty="0">
                <a:solidFill>
                  <a:srgbClr val="0070C0"/>
                </a:solidFill>
              </a:rPr>
              <a:t>3~5</a:t>
            </a:r>
            <a:r>
              <a:rPr lang="zh-TW" altLang="en-US" b="1" dirty="0">
                <a:solidFill>
                  <a:srgbClr val="0070C0"/>
                </a:solidFill>
              </a:rPr>
              <a:t>人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2" name="圓角化單一角落矩形 11"/>
          <p:cNvSpPr/>
          <p:nvPr/>
        </p:nvSpPr>
        <p:spPr>
          <a:xfrm>
            <a:off x="998711" y="6138971"/>
            <a:ext cx="3404100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5</a:t>
            </a:r>
            <a:r>
              <a:rPr lang="zh-TW" altLang="en-US" b="1" dirty="0">
                <a:solidFill>
                  <a:srgbClr val="0070C0"/>
                </a:solidFill>
              </a:rPr>
              <a:t>種雜誌 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同時上線人數</a:t>
            </a:r>
            <a:r>
              <a:rPr lang="en-US" altLang="zh-TW" b="1" dirty="0">
                <a:solidFill>
                  <a:srgbClr val="0070C0"/>
                </a:solidFill>
              </a:rPr>
              <a:t>3</a:t>
            </a:r>
            <a:r>
              <a:rPr lang="zh-TW" altLang="en-US" b="1" dirty="0">
                <a:solidFill>
                  <a:srgbClr val="0070C0"/>
                </a:solidFill>
              </a:rPr>
              <a:t>人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圓角化單一角落矩形 12"/>
          <p:cNvSpPr/>
          <p:nvPr/>
        </p:nvSpPr>
        <p:spPr>
          <a:xfrm>
            <a:off x="7302072" y="3565537"/>
            <a:ext cx="1841928" cy="53912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70C0"/>
                </a:solidFill>
              </a:rPr>
              <a:t>提供</a:t>
            </a:r>
            <a:r>
              <a:rPr lang="en-US" altLang="zh-TW" b="1" dirty="0">
                <a:solidFill>
                  <a:srgbClr val="0070C0"/>
                </a:solidFill>
              </a:rPr>
              <a:t>118</a:t>
            </a:r>
            <a:r>
              <a:rPr lang="zh-TW" altLang="en-US" b="1" dirty="0">
                <a:solidFill>
                  <a:srgbClr val="0070C0"/>
                </a:solidFill>
              </a:rPr>
              <a:t>種</a:t>
            </a:r>
            <a:r>
              <a:rPr lang="zh-TW" altLang="en-US" b="1" dirty="0" smtClean="0">
                <a:solidFill>
                  <a:srgbClr val="0070C0"/>
                </a:solidFill>
              </a:rPr>
              <a:t>雜誌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68729" y="1470574"/>
            <a:ext cx="3609298" cy="761875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Acer Walking Library</a:t>
            </a:r>
            <a:r>
              <a:rPr lang="zh-TW" altLang="en-US" sz="2800" b="1" dirty="0">
                <a:solidFill>
                  <a:srgbClr val="FF0000"/>
                </a:solidFill>
              </a:rPr>
              <a:t>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流程圖: 替代處理程序 14"/>
          <p:cNvSpPr/>
          <p:nvPr/>
        </p:nvSpPr>
        <p:spPr>
          <a:xfrm>
            <a:off x="132729" y="4191947"/>
            <a:ext cx="4270081" cy="677213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err="1">
                <a:solidFill>
                  <a:srgbClr val="FF0000"/>
                </a:solidFill>
              </a:rPr>
              <a:t>udn</a:t>
            </a:r>
            <a:r>
              <a:rPr lang="zh-TW" altLang="en-US" sz="2800" b="1" dirty="0">
                <a:solidFill>
                  <a:srgbClr val="FF0000"/>
                </a:solidFill>
              </a:rPr>
              <a:t>數位閱讀館電子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雜誌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流程圖: 替代處理程序 15"/>
          <p:cNvSpPr/>
          <p:nvPr/>
        </p:nvSpPr>
        <p:spPr>
          <a:xfrm>
            <a:off x="4788024" y="1528788"/>
            <a:ext cx="4211960" cy="645445"/>
          </a:xfrm>
          <a:prstGeom prst="flowChartAlternateProces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err="1" smtClean="0">
                <a:solidFill>
                  <a:srgbClr val="FF0000"/>
                </a:solidFill>
              </a:rPr>
              <a:t>Hy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Read 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ebook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電子圖書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295400" y="2924944"/>
            <a:ext cx="7123113" cy="2630016"/>
          </a:xfrm>
        </p:spPr>
        <p:txBody>
          <a:bodyPr>
            <a:normAutofit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zh-TW" altLang="en-US" sz="2400" dirty="0">
                <a:solidFill>
                  <a:schemeClr val="tx1"/>
                </a:solidFill>
              </a:rPr>
              <a:t>蒐集資料前先了解各種文獻類型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圖書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期刊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會議論文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學位論文</a:t>
            </a:r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辨識</a:t>
            </a:r>
            <a:r>
              <a:rPr lang="zh-TW" altLang="en-US" dirty="0" smtClean="0"/>
              <a:t>文獻類型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3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4604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此處介紹與</a:t>
            </a:r>
            <a:r>
              <a:rPr lang="zh-TW" altLang="en-US" b="1" dirty="0">
                <a:solidFill>
                  <a:schemeClr val="tx1"/>
                </a:solidFill>
              </a:rPr>
              <a:t>研究生相關的圖書館</a:t>
            </a:r>
            <a:r>
              <a:rPr lang="zh-TW" altLang="en-US" b="1" dirty="0" smtClean="0">
                <a:solidFill>
                  <a:schemeClr val="tx1"/>
                </a:solidFill>
              </a:rPr>
              <a:t>服務</a:t>
            </a:r>
            <a:r>
              <a:rPr lang="en-US" altLang="zh-TW" b="1" dirty="0" smtClean="0">
                <a:solidFill>
                  <a:schemeClr val="tx1"/>
                </a:solidFill>
              </a:rPr>
              <a:t>!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dirty="0" smtClean="0">
                <a:latin typeface="+mj-ea"/>
              </a:rPr>
              <a:t>掃描</a:t>
            </a:r>
            <a:r>
              <a:rPr lang="zh-TW" altLang="en-US" dirty="0">
                <a:latin typeface="+mj-ea"/>
              </a:rPr>
              <a:t>、影印、</a:t>
            </a:r>
            <a:r>
              <a:rPr lang="zh-TW" altLang="en-US" dirty="0" smtClean="0">
                <a:latin typeface="+mj-ea"/>
              </a:rPr>
              <a:t>列印</a:t>
            </a:r>
            <a:endParaRPr lang="en-US" altLang="zh-TW" dirty="0" smtClean="0">
              <a:latin typeface="+mj-ea"/>
            </a:endParaRPr>
          </a:p>
          <a:p>
            <a:r>
              <a:rPr lang="zh-TW" altLang="en-US" dirty="0">
                <a:latin typeface="+mj-ea"/>
              </a:rPr>
              <a:t>研究小</a:t>
            </a:r>
            <a:r>
              <a:rPr lang="zh-TW" altLang="en-US" dirty="0" smtClean="0">
                <a:latin typeface="+mj-ea"/>
              </a:rPr>
              <a:t>間</a:t>
            </a:r>
            <a:endParaRPr lang="en-US" altLang="zh-TW" dirty="0" smtClean="0">
              <a:latin typeface="+mj-ea"/>
            </a:endParaRPr>
          </a:p>
          <a:p>
            <a:r>
              <a:rPr lang="zh-TW" altLang="en-US" dirty="0">
                <a:latin typeface="+mj-ea"/>
              </a:rPr>
              <a:t>圖書館服務</a:t>
            </a:r>
            <a:r>
              <a:rPr lang="zh-TW" altLang="en-US" dirty="0" smtClean="0">
                <a:latin typeface="+mj-ea"/>
              </a:rPr>
              <a:t>窗口</a:t>
            </a:r>
            <a:endParaRPr lang="en-US" altLang="zh-TW" dirty="0">
              <a:latin typeface="+mj-ea"/>
            </a:endParaRPr>
          </a:p>
          <a:p>
            <a:r>
              <a:rPr lang="zh-TW" altLang="en-US" dirty="0" smtClean="0">
                <a:latin typeface="+mj-ea"/>
              </a:rPr>
              <a:t>圖書館活動訊息來源</a:t>
            </a:r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圖書館服務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4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掃描、影印、列印服務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r="13604" b="7856"/>
          <a:stretch/>
        </p:blipFill>
        <p:spPr>
          <a:xfrm>
            <a:off x="323528" y="1649947"/>
            <a:ext cx="2986202" cy="201541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圓角矩形圖說文字 5"/>
          <p:cNvSpPr/>
          <p:nvPr/>
        </p:nvSpPr>
        <p:spPr>
          <a:xfrm>
            <a:off x="88437" y="1765058"/>
            <a:ext cx="1728192" cy="540060"/>
          </a:xfrm>
          <a:prstGeom prst="wedgeRoundRectCallout">
            <a:avLst>
              <a:gd name="adj1" fmla="val 32059"/>
              <a:gd name="adj2" fmla="val 114782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我是掃描機</a:t>
            </a:r>
            <a:r>
              <a:rPr lang="en-US" altLang="zh-TW" b="1" dirty="0" smtClean="0">
                <a:solidFill>
                  <a:srgbClr val="FF0000"/>
                </a:solidFill>
              </a:rPr>
              <a:t>((</a:t>
            </a:r>
            <a:r>
              <a:rPr lang="zh-TW" altLang="en-US" b="1" dirty="0" smtClean="0">
                <a:solidFill>
                  <a:srgbClr val="FF0000"/>
                </a:solidFill>
              </a:rPr>
              <a:t>呵呵</a:t>
            </a:r>
            <a:r>
              <a:rPr lang="en-US" altLang="zh-TW" b="1" dirty="0" smtClean="0">
                <a:solidFill>
                  <a:srgbClr val="FF0000"/>
                </a:solidFill>
              </a:rPr>
              <a:t>~~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r="12270"/>
          <a:stretch/>
        </p:blipFill>
        <p:spPr>
          <a:xfrm>
            <a:off x="5560033" y="3717032"/>
            <a:ext cx="3228391" cy="288894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8" name="圓角矩形 7"/>
          <p:cNvSpPr/>
          <p:nvPr/>
        </p:nvSpPr>
        <p:spPr>
          <a:xfrm>
            <a:off x="3556990" y="1584580"/>
            <a:ext cx="5564900" cy="17605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b="1" dirty="0">
                <a:solidFill>
                  <a:srgbClr val="0070C0"/>
                </a:solidFill>
              </a:rPr>
              <a:t>A3</a:t>
            </a:r>
            <a:r>
              <a:rPr lang="zh-TW" altLang="en-US" sz="2800" b="1" dirty="0">
                <a:solidFill>
                  <a:srgbClr val="0070C0"/>
                </a:solidFill>
              </a:rPr>
              <a:t>、</a:t>
            </a:r>
            <a:r>
              <a:rPr lang="en-US" altLang="zh-TW" sz="2800" b="1" dirty="0">
                <a:solidFill>
                  <a:srgbClr val="0070C0"/>
                </a:solidFill>
              </a:rPr>
              <a:t>B4</a:t>
            </a:r>
            <a:r>
              <a:rPr lang="zh-TW" altLang="en-US" sz="2800" b="1" dirty="0">
                <a:solidFill>
                  <a:srgbClr val="0070C0"/>
                </a:solidFill>
              </a:rPr>
              <a:t>及</a:t>
            </a:r>
            <a:r>
              <a:rPr lang="en-US" altLang="zh-TW" sz="2800" b="1" dirty="0">
                <a:solidFill>
                  <a:srgbClr val="0070C0"/>
                </a:solidFill>
              </a:rPr>
              <a:t>A4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掃描服務</a:t>
            </a:r>
            <a:r>
              <a:rPr lang="en-US" altLang="zh-TW" sz="2800" b="1" dirty="0">
                <a:solidFill>
                  <a:srgbClr val="0070C0"/>
                </a:solidFill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</a:rPr>
              <a:t>免費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1F</a:t>
            </a:r>
            <a:r>
              <a:rPr lang="zh-TW" altLang="en-US" sz="2800" dirty="0" smtClean="0">
                <a:solidFill>
                  <a:schemeClr val="tx1"/>
                </a:solidFill>
              </a:rPr>
              <a:t>資訊檢索區有</a:t>
            </a:r>
            <a:r>
              <a:rPr lang="en-US" altLang="zh-TW" sz="2800" dirty="0" smtClean="0">
                <a:solidFill>
                  <a:schemeClr val="tx1"/>
                </a:solidFill>
              </a:rPr>
              <a:t>2 </a:t>
            </a:r>
            <a:r>
              <a:rPr lang="zh-TW" altLang="en-US" sz="2800" dirty="0" smtClean="0">
                <a:solidFill>
                  <a:schemeClr val="tx1"/>
                </a:solidFill>
              </a:rPr>
              <a:t>台掃描機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1F</a:t>
            </a:r>
            <a:r>
              <a:rPr lang="zh-TW" altLang="en-US" sz="2800" dirty="0" smtClean="0">
                <a:solidFill>
                  <a:schemeClr val="tx1"/>
                </a:solidFill>
              </a:rPr>
              <a:t>影印機含掃描功能</a:t>
            </a:r>
            <a:r>
              <a:rPr lang="en-US" altLang="zh-TW" sz="2800" dirty="0" smtClean="0">
                <a:solidFill>
                  <a:schemeClr val="tx1"/>
                </a:solidFill>
              </a:rPr>
              <a:t>!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6339440" y="3484480"/>
            <a:ext cx="2746244" cy="839958"/>
          </a:xfrm>
          <a:prstGeom prst="wedgeRoundRectCallout">
            <a:avLst>
              <a:gd name="adj1" fmla="val -18889"/>
              <a:gd name="adj2" fmla="val 6345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我是影印機，我的姊妹列印機在檢索區，哈</a:t>
            </a:r>
            <a:r>
              <a:rPr lang="en-US" altLang="zh-TW" b="1" dirty="0" smtClean="0">
                <a:solidFill>
                  <a:srgbClr val="0070C0"/>
                </a:solidFill>
              </a:rPr>
              <a:t>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89248" y="3904459"/>
            <a:ext cx="4752528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0070C0"/>
                </a:solidFill>
              </a:rPr>
              <a:t>影印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服務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付費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  <a:endParaRPr lang="en-US" altLang="zh-TW" sz="28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zh-TW" altLang="en-US" sz="2400" dirty="0" smtClean="0"/>
              <a:t>影印</a:t>
            </a:r>
            <a:r>
              <a:rPr lang="zh-TW" altLang="en-US" sz="2400" dirty="0"/>
              <a:t>、列印通用</a:t>
            </a:r>
            <a:r>
              <a:rPr lang="en-US" altLang="zh-TW" sz="2400" dirty="0"/>
              <a:t>(</a:t>
            </a:r>
            <a:r>
              <a:rPr lang="zh-TW" altLang="en-US" sz="2400" dirty="0"/>
              <a:t>卡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有</a:t>
            </a:r>
            <a:r>
              <a:rPr lang="en-US" altLang="zh-TW" sz="2400" dirty="0"/>
              <a:t>100</a:t>
            </a:r>
            <a:r>
              <a:rPr lang="zh-TW" altLang="en-US" sz="2400" dirty="0"/>
              <a:t>元及</a:t>
            </a:r>
            <a:r>
              <a:rPr lang="en-US" altLang="zh-TW" sz="2400" dirty="0"/>
              <a:t>200</a:t>
            </a:r>
            <a:r>
              <a:rPr lang="zh-TW" altLang="en-US" sz="2400" dirty="0"/>
              <a:t>元</a:t>
            </a:r>
            <a:r>
              <a:rPr lang="en-US" altLang="zh-TW" sz="2400" dirty="0"/>
              <a:t>2</a:t>
            </a:r>
            <a:r>
              <a:rPr lang="zh-TW" altLang="en-US" sz="2400" dirty="0"/>
              <a:t>種，影印一張</a:t>
            </a:r>
            <a:r>
              <a:rPr lang="en-US" altLang="zh-TW" sz="2400" dirty="0"/>
              <a:t>1</a:t>
            </a:r>
            <a:r>
              <a:rPr lang="zh-TW" altLang="en-US" sz="2400" dirty="0"/>
              <a:t>元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sp>
        <p:nvSpPr>
          <p:cNvPr id="14" name="橢圓 13"/>
          <p:cNvSpPr/>
          <p:nvPr/>
        </p:nvSpPr>
        <p:spPr>
          <a:xfrm>
            <a:off x="920750" y="5167198"/>
            <a:ext cx="4089243" cy="1566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卡片在櫃檯販賣，</a:t>
            </a:r>
            <a:endParaRPr lang="en-US" altLang="zh-TW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舊卡換新卡有多</a:t>
            </a:r>
            <a:r>
              <a:rPr lang="en-US" altLang="zh-TW" sz="2400" b="1" dirty="0">
                <a:solidFill>
                  <a:srgbClr val="FF0000"/>
                </a:solidFill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</a:rPr>
              <a:t>點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的優惠喔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!!!&gt;&lt;</a:t>
            </a:r>
            <a:endParaRPr lang="zh-TW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研究小間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89968" y="2225325"/>
            <a:ext cx="38140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+mj-ea"/>
              </a:rPr>
              <a:t>服務時間同本館開放時間。</a:t>
            </a:r>
          </a:p>
        </p:txBody>
      </p:sp>
      <p:sp>
        <p:nvSpPr>
          <p:cNvPr id="7" name="矩形 6"/>
          <p:cNvSpPr/>
          <p:nvPr/>
        </p:nvSpPr>
        <p:spPr>
          <a:xfrm>
            <a:off x="1189968" y="4293096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若核可時間</a:t>
            </a:r>
            <a:r>
              <a:rPr lang="en-US" altLang="zh-TW" sz="2400" b="1" dirty="0">
                <a:solidFill>
                  <a:srgbClr val="0070C0"/>
                </a:solidFill>
              </a:rPr>
              <a:t>2</a:t>
            </a:r>
            <a:r>
              <a:rPr lang="zh-TW" altLang="en-US" sz="2400" b="1" dirty="0">
                <a:solidFill>
                  <a:srgbClr val="0070C0"/>
                </a:solidFill>
              </a:rPr>
              <a:t>日內仍未至</a:t>
            </a:r>
            <a:r>
              <a:rPr lang="en-US" altLang="zh-TW" sz="2400" b="1" dirty="0">
                <a:solidFill>
                  <a:srgbClr val="0070C0"/>
                </a:solidFill>
              </a:rPr>
              <a:t>1</a:t>
            </a:r>
            <a:r>
              <a:rPr lang="zh-TW" altLang="en-US" sz="2400" b="1" dirty="0">
                <a:solidFill>
                  <a:srgbClr val="0070C0"/>
                </a:solidFill>
              </a:rPr>
              <a:t>樓流通櫃檯取鑰匙使用，將取消其預約資格。 </a:t>
            </a:r>
          </a:p>
        </p:txBody>
      </p:sp>
      <p:sp>
        <p:nvSpPr>
          <p:cNvPr id="8" name="矩形 7"/>
          <p:cNvSpPr/>
          <p:nvPr/>
        </p:nvSpPr>
        <p:spPr>
          <a:xfrm>
            <a:off x="1162711" y="5589240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填申請表申請</a:t>
            </a:r>
            <a:r>
              <a:rPr lang="en-US" altLang="zh-TW" sz="2400" b="1" dirty="0">
                <a:solidFill>
                  <a:srgbClr val="0070C0"/>
                </a:solidFill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</a:rPr>
              <a:t>至「</a:t>
            </a:r>
            <a:r>
              <a:rPr lang="zh-TW" altLang="en-US" sz="2400" b="1" dirty="0">
                <a:solidFill>
                  <a:srgbClr val="0070C0"/>
                </a:solidFill>
                <a:hlinkClick r:id="rId2"/>
              </a:rPr>
              <a:t>圖書館網頁</a:t>
            </a:r>
            <a:r>
              <a:rPr lang="en-US" altLang="zh-TW" sz="2400" b="1" dirty="0">
                <a:solidFill>
                  <a:srgbClr val="0070C0"/>
                </a:solidFill>
                <a:hlinkClick r:id="rId2"/>
              </a:rPr>
              <a:t>-</a:t>
            </a:r>
            <a:r>
              <a:rPr lang="zh-TW" altLang="en-US" sz="2400" b="1" dirty="0">
                <a:solidFill>
                  <a:srgbClr val="0070C0"/>
                </a:solidFill>
                <a:hlinkClick r:id="rId2"/>
              </a:rPr>
              <a:t>各式服務表單</a:t>
            </a:r>
            <a:r>
              <a:rPr lang="zh-TW" altLang="en-US" sz="2400" b="1" dirty="0">
                <a:solidFill>
                  <a:srgbClr val="0070C0"/>
                </a:solidFill>
              </a:rPr>
              <a:t>」下載或</a:t>
            </a:r>
            <a:r>
              <a:rPr lang="en-US" altLang="zh-TW" sz="2400" b="1" dirty="0">
                <a:solidFill>
                  <a:srgbClr val="0070C0"/>
                </a:solidFill>
              </a:rPr>
              <a:t>1F</a:t>
            </a:r>
            <a:r>
              <a:rPr lang="zh-TW" altLang="en-US" sz="2400" b="1" dirty="0">
                <a:solidFill>
                  <a:srgbClr val="0070C0"/>
                </a:solidFill>
              </a:rPr>
              <a:t>流通櫃台領取表單</a:t>
            </a:r>
            <a:r>
              <a:rPr lang="en-US" altLang="zh-TW" sz="2400" b="1" dirty="0">
                <a:solidFill>
                  <a:srgbClr val="0070C0"/>
                </a:solidFill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</a:rPr>
              <a:t>。 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94221"/>
            <a:ext cx="628650" cy="5238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5" y="2924602"/>
            <a:ext cx="628650" cy="5238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7" y="4184719"/>
            <a:ext cx="628650" cy="5238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7" y="5480863"/>
            <a:ext cx="628650" cy="523875"/>
          </a:xfrm>
          <a:prstGeom prst="rect">
            <a:avLst/>
          </a:prstGeom>
        </p:spPr>
      </p:pic>
      <p:sp>
        <p:nvSpPr>
          <p:cNvPr id="13" name="流程圖: 替代處理程序 12"/>
          <p:cNvSpPr/>
          <p:nvPr/>
        </p:nvSpPr>
        <p:spPr>
          <a:xfrm>
            <a:off x="169818" y="1484784"/>
            <a:ext cx="1852749" cy="648072"/>
          </a:xfrm>
          <a:prstGeom prst="flowChartAlternateProcess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</a:rPr>
              <a:t>使用規定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5" name="Picture 20" descr="IMG_440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1646687"/>
            <a:ext cx="2159471" cy="161894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1189968" y="3032979"/>
            <a:ext cx="6262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</a:rPr>
              <a:t>每次借用最長以二個星期為限，若無人預約，可申請延長一次。</a:t>
            </a:r>
          </a:p>
        </p:txBody>
      </p:sp>
      <p:sp>
        <p:nvSpPr>
          <p:cNvPr id="16" name="橢圓形圖說文字 15"/>
          <p:cNvSpPr/>
          <p:nvPr/>
        </p:nvSpPr>
        <p:spPr>
          <a:xfrm>
            <a:off x="3563888" y="764704"/>
            <a:ext cx="3096345" cy="1232756"/>
          </a:xfrm>
          <a:prstGeom prst="wedgeEllipseCallout">
            <a:avLst>
              <a:gd name="adj1" fmla="val 47245"/>
              <a:gd name="adj2" fmla="val 6081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 smtClean="0"/>
              <a:t>大家好，我是研究小間，在</a:t>
            </a:r>
            <a:r>
              <a:rPr lang="en-US" altLang="zh-TW" b="1" dirty="0" smtClean="0"/>
              <a:t>10</a:t>
            </a:r>
            <a:r>
              <a:rPr lang="zh-TW" altLang="en-US" b="1" dirty="0" smtClean="0"/>
              <a:t>樓可以看到我喔</a:t>
            </a:r>
            <a:r>
              <a:rPr lang="en-US" altLang="zh-TW" b="1" dirty="0" smtClean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458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圖書館各項服務窗口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12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934349" cy="24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/>
          <p:cNvSpPr/>
          <p:nvPr/>
        </p:nvSpPr>
        <p:spPr>
          <a:xfrm>
            <a:off x="4125145" y="1916832"/>
            <a:ext cx="4608512" cy="19757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+mj-ea"/>
              </a:rPr>
              <a:t>想找館員問問題嗎</a:t>
            </a:r>
            <a:r>
              <a:rPr lang="en-US" altLang="zh-TW" sz="2000" b="1" dirty="0">
                <a:solidFill>
                  <a:schemeClr val="tx1"/>
                </a:solidFill>
                <a:latin typeface="+mj-ea"/>
              </a:rPr>
              <a:t>?</a:t>
            </a:r>
            <a:r>
              <a:rPr lang="zh-TW" altLang="en-US" sz="2000" b="1" dirty="0">
                <a:solidFill>
                  <a:schemeClr val="tx1"/>
                </a:solidFill>
                <a:latin typeface="+mj-ea"/>
              </a:rPr>
              <a:t>可以直接留在圖書館留言板，或打</a:t>
            </a:r>
            <a:r>
              <a:rPr lang="en-US" altLang="zh-TW" sz="2000" b="1" dirty="0">
                <a:solidFill>
                  <a:schemeClr val="tx1"/>
                </a:solidFill>
              </a:rPr>
              <a:t>042219+</a:t>
            </a:r>
            <a:r>
              <a:rPr lang="zh-TW" altLang="en-US" sz="2000" b="1" dirty="0">
                <a:solidFill>
                  <a:schemeClr val="tx1"/>
                </a:solidFill>
              </a:rPr>
              <a:t>分機號碼，就可以找到館員囉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!</a:t>
            </a:r>
            <a:endParaRPr lang="en-US" altLang="zh-TW" sz="20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36604" y="4437112"/>
            <a:ext cx="3585593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分機號碼一覽表：</a:t>
            </a:r>
            <a:endParaRPr lang="en-US" altLang="zh-TW" sz="2000" b="1" dirty="0" smtClean="0">
              <a:latin typeface="+mj-ea"/>
            </a:endParaRPr>
          </a:p>
          <a:p>
            <a:pPr>
              <a:defRPr/>
            </a:pPr>
            <a:r>
              <a:rPr lang="zh-TW" altLang="en-US" sz="2000" b="1" dirty="0">
                <a:latin typeface="+mj-ea"/>
              </a:rPr>
              <a:t>總</a:t>
            </a:r>
            <a:r>
              <a:rPr lang="zh-TW" altLang="en-US" sz="2000" b="1" dirty="0" smtClean="0">
                <a:latin typeface="+mj-ea"/>
              </a:rPr>
              <a:t>窗口</a:t>
            </a:r>
            <a:r>
              <a:rPr lang="en-US" altLang="zh-TW" sz="2000" b="1" dirty="0" smtClean="0">
                <a:latin typeface="+mj-ea"/>
              </a:rPr>
              <a:t>/</a:t>
            </a:r>
            <a:r>
              <a:rPr lang="zh-TW" altLang="en-US" sz="2000" b="1" dirty="0">
                <a:latin typeface="+mj-ea"/>
              </a:rPr>
              <a:t>借還書</a:t>
            </a:r>
            <a:r>
              <a:rPr lang="zh-TW" altLang="en-US" sz="2000" b="1" dirty="0" smtClean="0">
                <a:latin typeface="+mj-ea"/>
              </a:rPr>
              <a:t> </a:t>
            </a:r>
            <a:r>
              <a:rPr lang="en-US" altLang="zh-TW" sz="2000" b="1" dirty="0">
                <a:latin typeface="+mj-ea"/>
              </a:rPr>
              <a:t>5460</a:t>
            </a:r>
          </a:p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捐</a:t>
            </a:r>
            <a:r>
              <a:rPr lang="zh-TW" altLang="en-US" sz="2000" b="1" dirty="0">
                <a:latin typeface="+mj-ea"/>
              </a:rPr>
              <a:t>書     </a:t>
            </a:r>
            <a:r>
              <a:rPr lang="en-US" altLang="zh-TW" sz="2000" b="1" dirty="0" smtClean="0">
                <a:latin typeface="+mj-ea"/>
              </a:rPr>
              <a:t>5473</a:t>
            </a:r>
            <a:r>
              <a:rPr lang="zh-TW" altLang="en-US" sz="2000" b="1" dirty="0" smtClean="0">
                <a:latin typeface="+mj-ea"/>
              </a:rPr>
              <a:t>   </a:t>
            </a:r>
            <a:endParaRPr lang="en-US" altLang="zh-TW" sz="2000" b="1" dirty="0" smtClean="0">
              <a:latin typeface="+mj-ea"/>
            </a:endParaRPr>
          </a:p>
          <a:p>
            <a:pPr>
              <a:defRPr/>
            </a:pPr>
            <a:r>
              <a:rPr lang="zh-TW" altLang="en-US" sz="2000" b="1" dirty="0" smtClean="0">
                <a:latin typeface="+mj-ea"/>
              </a:rPr>
              <a:t>電子</a:t>
            </a:r>
            <a:r>
              <a:rPr lang="zh-TW" altLang="en-US" sz="2000" b="1" dirty="0">
                <a:latin typeface="+mj-ea"/>
              </a:rPr>
              <a:t>資源</a:t>
            </a:r>
            <a:r>
              <a:rPr lang="en-US" altLang="zh-TW" sz="2000" b="1" dirty="0">
                <a:latin typeface="+mj-ea"/>
              </a:rPr>
              <a:t>/</a:t>
            </a:r>
            <a:r>
              <a:rPr lang="zh-TW" altLang="en-US" sz="2000" b="1" dirty="0">
                <a:latin typeface="+mj-ea"/>
              </a:rPr>
              <a:t>校外</a:t>
            </a:r>
            <a:r>
              <a:rPr lang="zh-TW" altLang="en-US" sz="2000" b="1" dirty="0" smtClean="0">
                <a:latin typeface="+mj-ea"/>
              </a:rPr>
              <a:t>連線  </a:t>
            </a:r>
            <a:r>
              <a:rPr lang="en-US" altLang="zh-TW" sz="2000" b="1" dirty="0" smtClean="0">
                <a:latin typeface="+mj-ea"/>
              </a:rPr>
              <a:t>5481</a:t>
            </a:r>
            <a:endParaRPr lang="en-US" altLang="zh-TW" sz="2000" b="1" dirty="0">
              <a:latin typeface="+mj-ea"/>
            </a:endParaRPr>
          </a:p>
          <a:p>
            <a:pPr>
              <a:defRPr/>
            </a:pPr>
            <a:r>
              <a:rPr lang="zh-TW" altLang="en-US" sz="2000" b="1" dirty="0">
                <a:latin typeface="+mj-ea"/>
              </a:rPr>
              <a:t>審論文  </a:t>
            </a:r>
            <a:r>
              <a:rPr lang="en-US" altLang="zh-TW" sz="2000" b="1" dirty="0" smtClean="0">
                <a:latin typeface="+mj-ea"/>
              </a:rPr>
              <a:t>5483</a:t>
            </a:r>
            <a:r>
              <a:rPr lang="zh-TW" altLang="en-US" sz="2000" b="1" dirty="0" smtClean="0">
                <a:latin typeface="+mj-ea"/>
              </a:rPr>
              <a:t>  視聽     </a:t>
            </a:r>
            <a:r>
              <a:rPr lang="en-US" altLang="zh-TW" sz="2000" b="1" dirty="0" smtClean="0">
                <a:latin typeface="+mj-ea"/>
              </a:rPr>
              <a:t>5466</a:t>
            </a:r>
            <a:endParaRPr lang="en-US" altLang="zh-TW" sz="20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7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</a:rPr>
              <a:t>圖書館活動訊息</a:t>
            </a:r>
            <a:r>
              <a:rPr lang="zh-TW" altLang="en-US" dirty="0">
                <a:solidFill>
                  <a:srgbClr val="0070C0"/>
                </a:solidFill>
                <a:latin typeface="+mj-ea"/>
              </a:rPr>
              <a:t>來源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5" y="4015587"/>
            <a:ext cx="2057252" cy="19442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1825529"/>
            <a:ext cx="2019647" cy="173285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11633" y="5881044"/>
            <a:ext cx="15764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 smtClean="0"/>
              <a:t>電梯的公佈欄</a:t>
            </a:r>
            <a:endParaRPr lang="en-US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17584" y="3275115"/>
            <a:ext cx="11461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學校</a:t>
            </a:r>
            <a:r>
              <a:rPr lang="en-US" altLang="zh-TW" dirty="0" smtClean="0"/>
              <a:t>Email</a:t>
            </a:r>
            <a:endParaRPr lang="en-US" altLang="zh-TW" dirty="0"/>
          </a:p>
        </p:txBody>
      </p:sp>
      <p:pic>
        <p:nvPicPr>
          <p:cNvPr id="11" name="圖片 10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2667" r="66727"/>
          <a:stretch/>
        </p:blipFill>
        <p:spPr>
          <a:xfrm>
            <a:off x="7020272" y="4399182"/>
            <a:ext cx="1752600" cy="1982146"/>
          </a:xfrm>
          <a:prstGeom prst="rect">
            <a:avLst/>
          </a:prstGeom>
        </p:spPr>
      </p:pic>
      <p:pic>
        <p:nvPicPr>
          <p:cNvPr id="12" name="圖片 11">
            <a:hlinkClick r:id="rId6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9" t="12242" r="16003" b="11350"/>
          <a:stretch/>
        </p:blipFill>
        <p:spPr>
          <a:xfrm>
            <a:off x="7020272" y="1772816"/>
            <a:ext cx="1716833" cy="1730018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2411760" y="1833034"/>
            <a:ext cx="4608512" cy="19757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學校信箱可啟用 </a:t>
            </a:r>
            <a:r>
              <a:rPr lang="en-US" altLang="zh-TW" sz="2000" b="1" dirty="0">
                <a:solidFill>
                  <a:schemeClr val="tx1"/>
                </a:solidFill>
              </a:rPr>
              <a:t>“</a:t>
            </a:r>
            <a:r>
              <a:rPr lang="zh-TW" altLang="en-US" sz="2000" b="1" dirty="0">
                <a:solidFill>
                  <a:srgbClr val="FF0000"/>
                </a:solidFill>
              </a:rPr>
              <a:t>自動轉寄</a:t>
            </a:r>
            <a:r>
              <a:rPr lang="en-US" altLang="zh-TW" sz="2000" b="1" dirty="0">
                <a:solidFill>
                  <a:srgbClr val="FF0000"/>
                </a:solidFill>
              </a:rPr>
              <a:t>Email</a:t>
            </a:r>
            <a:r>
              <a:rPr lang="en-US" altLang="zh-TW" sz="2000" b="1" dirty="0">
                <a:solidFill>
                  <a:schemeClr val="tx1"/>
                </a:solidFill>
              </a:rPr>
              <a:t>”</a:t>
            </a:r>
            <a:r>
              <a:rPr lang="zh-TW" altLang="en-US" sz="2000" b="1" dirty="0">
                <a:solidFill>
                  <a:schemeClr val="tx1"/>
                </a:solidFill>
              </a:rPr>
              <a:t>或 </a:t>
            </a:r>
            <a:r>
              <a:rPr lang="en-US" altLang="zh-TW" sz="2000" b="1" dirty="0">
                <a:solidFill>
                  <a:schemeClr val="tx1"/>
                </a:solidFill>
              </a:rPr>
              <a:t>“</a:t>
            </a:r>
            <a:r>
              <a:rPr lang="zh-TW" altLang="en-US" sz="2000" b="1" dirty="0">
                <a:solidFill>
                  <a:srgbClr val="FF0000"/>
                </a:solidFill>
              </a:rPr>
              <a:t>過濾轉寄</a:t>
            </a:r>
            <a:r>
              <a:rPr lang="en-US" altLang="zh-TW" sz="2000" b="1" dirty="0">
                <a:solidFill>
                  <a:srgbClr val="FF0000"/>
                </a:solidFill>
              </a:rPr>
              <a:t>Email</a:t>
            </a:r>
            <a:r>
              <a:rPr lang="en-US" altLang="zh-TW" sz="2000" b="1" dirty="0">
                <a:solidFill>
                  <a:schemeClr val="tx1"/>
                </a:solidFill>
              </a:rPr>
              <a:t>”</a:t>
            </a:r>
            <a:r>
              <a:rPr lang="zh-TW" altLang="en-US" sz="2000" b="1" dirty="0">
                <a:solidFill>
                  <a:schemeClr val="tx1"/>
                </a:solidFill>
              </a:rPr>
              <a:t>的功能，將圖書館的信自動寄到常用信箱歐</a:t>
            </a:r>
            <a:r>
              <a:rPr lang="en-US" altLang="zh-TW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7" name="橢圓 16"/>
          <p:cNvSpPr/>
          <p:nvPr/>
        </p:nvSpPr>
        <p:spPr>
          <a:xfrm>
            <a:off x="2915816" y="4338095"/>
            <a:ext cx="3801853" cy="15429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400" b="1" dirty="0">
                <a:solidFill>
                  <a:srgbClr val="FF0000"/>
                </a:solidFill>
              </a:rPr>
              <a:t>FB</a:t>
            </a:r>
            <a:r>
              <a:rPr lang="zh-TW" altLang="en-US" sz="2400" b="1" dirty="0">
                <a:solidFill>
                  <a:srgbClr val="FF0000"/>
                </a:solidFill>
              </a:rPr>
              <a:t>一定要幫忙按讚</a:t>
            </a:r>
            <a:r>
              <a:rPr lang="en-US" altLang="zh-TW" sz="2400" b="1" dirty="0">
                <a:solidFill>
                  <a:srgbClr val="FF0000"/>
                </a:solidFill>
              </a:rPr>
              <a:t>!</a:t>
            </a:r>
            <a:r>
              <a:rPr lang="zh-TW" altLang="en-US" sz="2400" b="1" dirty="0">
                <a:solidFill>
                  <a:srgbClr val="FF0000"/>
                </a:solidFill>
              </a:rPr>
              <a:t>請大家請多多支持</a:t>
            </a:r>
            <a:r>
              <a:rPr lang="en-US" altLang="zh-TW" sz="2400" b="1" dirty="0">
                <a:solidFill>
                  <a:srgbClr val="FF0000"/>
                </a:solidFill>
              </a:rPr>
              <a:t>~!!!^^</a:t>
            </a:r>
          </a:p>
        </p:txBody>
      </p:sp>
    </p:spTree>
    <p:extLst>
      <p:ext uri="{BB962C8B-B14F-4D97-AF65-F5344CB8AC3E}">
        <p14:creationId xmlns:p14="http://schemas.microsoft.com/office/powerpoint/2010/main" val="40248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8999912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信件轉寄、過濾轉寄說明</a:t>
            </a:r>
            <a:r>
              <a:rPr lang="en-US" altLang="zh-TW" dirty="0"/>
              <a:t>(</a:t>
            </a:r>
            <a:r>
              <a:rPr lang="zh-TW" altLang="en-US" dirty="0"/>
              <a:t>是不是很方便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04" y="2956385"/>
            <a:ext cx="4557014" cy="30020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2" y="1472170"/>
            <a:ext cx="3316906" cy="171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3" y="3023714"/>
            <a:ext cx="3724944" cy="285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上彎箭號 8"/>
          <p:cNvSpPr/>
          <p:nvPr/>
        </p:nvSpPr>
        <p:spPr>
          <a:xfrm rot="10800000">
            <a:off x="107948" y="2062293"/>
            <a:ext cx="754684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右彎箭號 9"/>
          <p:cNvSpPr/>
          <p:nvPr/>
        </p:nvSpPr>
        <p:spPr>
          <a:xfrm rot="5400000">
            <a:off x="4336492" y="2347730"/>
            <a:ext cx="529375" cy="8019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4864" y="3861048"/>
            <a:ext cx="1754967" cy="222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35695" y="4725144"/>
            <a:ext cx="751930" cy="222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53547" y="5445224"/>
            <a:ext cx="4057599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70C0"/>
                </a:solidFill>
              </a:rPr>
              <a:t>填上常用的信箱地址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0070C0"/>
                </a:solidFill>
              </a:rPr>
              <a:t>如要保留副本請勾選</a:t>
            </a:r>
            <a:endParaRPr lang="en-US" altLang="zh-TW" sz="2800" b="1" dirty="0">
              <a:solidFill>
                <a:srgbClr val="0070C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767902" y="5436097"/>
            <a:ext cx="4057599" cy="1224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70C0"/>
                </a:solidFill>
              </a:rPr>
              <a:t>選擇好條件會依照規則轉寄到常用的信箱</a:t>
            </a:r>
            <a:endParaRPr lang="en-US" altLang="zh-TW" sz="2800" b="1" dirty="0" smtClean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3331" y="3953851"/>
            <a:ext cx="1754967" cy="129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721512" y="3907450"/>
            <a:ext cx="1312332" cy="2227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781492" y="4415353"/>
            <a:ext cx="596186" cy="201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272461" y="1632483"/>
            <a:ext cx="3680392" cy="150347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</a:rPr>
              <a:t>sirsi@lib1.nutc.edu.tw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</a:rPr>
              <a:t>以上是學校借還書的信箱可以把它設定在條件中喔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</a:rPr>
              <a:t>!!!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49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7" name="AutoShape 10" descr="data:image/jpeg;base64,/9j/4AAQSkZJRgABAQAAAQABAAD/2wCEAAkGBxQSBhERExEVFRUREREVFBYWFBAQFRMVFRIWFhQUFRYYHCggGiYlHxUVITMhJSorLjAvFx8zODQtNygtLisBCgoKDg0OGhAQGi4lICQsLCwsLCwsLCwsLCwsLywsLCwsLCwsLCwsLCwsLCwsLCwsLCwsLCwsLCwsLCwsLCwsLP/AABEIALABHgMBEQACEQEDEQH/xAAbAAEAAgMBAQAAAAAAAAAAAAAABQYCAwQBB//EAEUQAAIBAwEDCAYFCQcFAAAAAAABAgMEEQUGEiETIjFBUXGBkQcyYaGxwRRCY4LRIzM2Q1JikrLwJSZydKLC4RU0U3Oj/8QAGQEBAAMBAQAAAAAAAAAAAAAAAAIDBAEF/8QALREBAAICAQMCBQUAAgMAAAAAAAECAxEEEiExQVETIjJhcQUjM4GxNMEkQ2L/2gAMAwEAAhEDEQA/APuIAAAAAAAAAAAAAAAAAAAAAAAAAAAAAAAAAAAAAAAAAAAAAAAAAAAAAAAAAAAAAAAAAAAAAAAAAAAAAAAAAAAAAAAAAAAAAAAAAAAAAAAAAAAAAAAAAAAAAAAAAAAAAAAAAAAAAAAAAAAAAAAAAAAAAAAAAAAAAAAAAAAAAAAAAAAAAAAAAAAAAAAAAAAAAADxMD0DGcsRbfUsnJnUbJRmzGoSuNFp1pNNz3+hYXCcksLuSKsGT4lOpCk7jaVLkwAAAitptQdvo86y+pKl4p1IpryyUcjJ8OnUjedQk4SzFNdDWUXRO42kyOgAAAAAAAAAAAAAAAA8csI5sabS7hVpb1OcZxy1mLUlldKyjlb1tG6y5ExPhvJOgAAAAAAAHjXA5Ih9nLzehVoSfPtqkqb7XDppy8YteTKMF99VZ8xKFbb7Jk0JoLba+5HZqvLPGUeTj3z5vuTb8DNy8nRhtKvLOqy3bJWvJbN28Ovkot98uc/iS41enFWPs7SNVhLl6YAAAVP0mzxsvJdtWmve38jD+oT+z/anP9Cw6Sn/ANLo56eSp5/gRrx/RH4Wx4dZN0AAAAAAAAAAAAAAAj9Z1ilbWvKVZYXUumUn2RXWVZc1MVeqyNrRXyqdN3eqPjm2tX2evVXf1/DvMEfG5X/zVV89/wALjpenU7ezjSpR3Yx82+tt9bZ6OPHXHXpqurWKxqHWTdAAAABDXmvRp7QUbSUHmtBuM8rGeOI48HxM9s8VyxSfVCbxFoqmTQmAAKnqkvou2FCv0U7uPI1OxTX5uT9y8zBl/bz1t6W7Spt8t4n3WvqN65R/SDN1tSs7KL/OVFKXsWd1Py334Hmc6eu1MfvKjLO5iq704pRSXQkkvA9KsajS9kdAAAApXpTn/YtKH7dePuhL8Tzv1Kf24j3lTn8QuNvDFvFdkYryRvrGohbHhsJOgAAAAAAAAAAAAAIHaLaONu1ShHlbifCnSjxeX0OXYjLyOTGPtHe3sha+u0eVW0DTZ3G11b6a1UnQpxlu9MIylutRS6MJPo+JiwYpyZ5+L3mFNY6rz1LdZahJ7R3FtLG7TpUZ08LDxLKkn4pG+mSfi2p6RC6LfN0pk0JgAAAAAUnbWO7tNplX7bdfdvw/Fnm8yNZcdvuoyfVWV2PSXgACF2v0z6RoNWC9eK36fapw4rHfxXiZ+Vj68cx6+iGSu6s9m9VVxoVKs3x3cT9ko8JfDPiMGWL4osUtusSrWyy+mbW3F8/zdL8nR8sJr7uX98x8b97PbL6R4V0+a02Xa5uYU6LnOUYxXS5NRS8WelN4rG5Xb15Z0qilTUotNNZTTymn1pnYmJjcOszo8yB6BR/SPzr2wpftV/8AdCPzZ5nP72pH3UZvSF4PTXgAAAAAAAAAAAAAIvX7qrGz3beG9WqPdhn1Yds5voSS9+CnPa0V1SO8o33rs5dnNnY26dScuUr1ONSq+LeeqPYv67CvBxoxd5729ZcpTXnyjNm+O3GpP/1L3f8ABTxv+RkQp9dnSpbvpFx+3Y++NUnvXK/NXf8A2LQbVoAAAAAFL9IP/e6fLsuo/wA0PwPO53mn5UZfMJ66v863StocWk6tVr6sFwin7ZScfBM1WyfuRjj8yt330li9IA8YHz6/0K8hc3FrbKKt7qe/vOSW4n68cZzjq4LoweTfBmi1qU8SzzS0TMR4lcdF0yNrpUaMOO4m2+Cc5PjJ+J6GLHGGnTHourXpjSgSVxrGozi2qVKhvYS56Unwim08Sft6l7/Ln4nMvMeIhR82WVk2D1Nu2nZ1IqNS0xBpZxKK4J8e42cLLMxOOY71WYrbjUp6jfb+q1aS6KUKbk/3p5aXgln7xqjJu019lkTuUbtzfTo7N1Z05OM804qS6VvTSePDJTzMk0xTNUMs6rt3bOV5VNBt5zeZSpQcn2trpLOPabYqzPslXxCt7ZR3trtMj9pnynF/Ix8qN58cKsn1wux6S8AAAAAAAAAAAAAAA8Ap2yfHa/VH+/Be+X4Hn8b+fIpx/VZ0ahNQ29ozk0l9Cq5baSSU85bJXmK8mJn2dntdOadq1GvvclVhPd6d18V4GnHmpf6Z2nFonxLuLUkXrWu0rbdU96U5vEKcIudSfdFFOXPXH58+yNrxVno+rwuKEpRUouEnGcJrcnCSWcSQw5q5Y3BW0WRu1G1KtKkKcabq1ZrKgm1iPa8JvqfV1FPJ5cYZisRuUb5Ol37O63C705VYrHFqUelxkuot4+eM1OqEqWi0dlc9JtXcoWlTGdy43u/Czj3GT9RnUUn7qs/olNi7Gas53NX89dy5SXsj9SPgviXcSkxWb282/wA9E8cdtysZsWAACI1C63NftI54VY3EPFRhNfyvzKL36clY99wjM6tDl251N0Nnqji+fUxThjpzLOWvBMr5mWaYp15nsjltqrfsnpKtdDp08c5ren7ZyXHy4LwJcbF8PHEO469NUBs1ztv7+S9VLD78xXxizLx+/JvMK6fyTKX2Q58ruv8A+W7qpf4aeIR+DNHF79Vvef8AE8frKL9Klzu6LSp9dSsn4Ri8+9xKP1O+scR7yhnn5dLFsvHGzlqvsKX8qNfGjWKv4W0+mEPrNs6m3tlw4U6VWbfdlfFx8yjLWbcmn2QtEzeFsNy0AAAAAAAAAAAAAAAAU/Y39I9Uf28V/qmYOL/Lk/KnH9Uoz0iWrq7RWVJNrlVuPHY6kclHOr1ZaRHqjmjdoZ7RaZDT9TtLq3W5HlI06kU3hp9b70n4pHc+KOPet6ePBevRMTC916qjRlOTxGMXJvsSWWz07WiI3K/eu6s7JUHWlV1CoufXclSz+roxeIpdmcGPjV6+rNPmfH4V0jfzyr+xDb2X1KeXlxnxzxyqMnn3mbhz+1ktP3V4p+WZdWxEnd7R3F7NerGEIJ9TcccPBP8AiO8P93JbJLuL5rdUujYKO5r+o0l6sauUuznzXwwT4Xy5clfuYu1phEekDWN/X6dCcWqVvOEpZXr5w5PuxleZRzs28sVmO0Sjmt82n0TTNQp17VVKU1KL7Or2NdXceriyVyV3VprMTHZ2FroAArO0v6SaYvtqz8qZjz/y4/zKq/1Va9r6HK6xptJ+rK4nNrt5OKljyyvEjyo6r46z7mSNzWE5rN+rfTKtaXRCDaXa/qrxeDTmyRjpNpTvPTG5V30c2Mo6XO4n69zNz+7l4fi3JmTgUmKTefMq8UTrc+rv2F/R2Ha6lfPfy0i3h/xf3P8AqWL6VS26k7m5uaif5OxhCmn1OrUqxU/JcPAwc3eSbT6V7Kcvzb+z6Fo9Pd0mhH9mjTXlBHr441SPw018Q691ZyS069OgAAAAAAAAAAAAAAAAqOxa/trU/wDM/OZh4v8AJk/KnH5lq2pX99tM75/FEOT/AMjG5k+uHf6QLXlNmp46YTpSX8aj/uLuZWbYuyeWN1e7b1ZR2cdOL51eVOivvySfuyc5czGLpj11DmSfk0llCNDScLhGjS90If8ABfqKY/xCfiFC2LWNhtQf7tb3UF+J5fEn/wAbJ/f+KMf0Sm/Rlbbuze911Ks35c1fA0/p1dYtp4Y+VhsnQcdrtTf78f8AU5SQ41dZ8jmONXs6ttLJVallFxTzeUlLgnmO7JtP2YTJcvFF5pH3SyRvSK1TSKmnXv0u0TdJv8tRWXze1ez4dxTkw249viYvHrCM0mk9VV2s7lVLSFSPqzjGS7pLK+J6VbdURMLoncN5J0Arms097a7Tv3VdS/8Aml8zHljefH/au31wy2pt6iq21zSg6jtaspShH1pQnDdnurra7DvJrbdb1jepLx4n2Qt/TuNTuadN0KlC2hJSm6i3Z1GupL+u0z3jJypiOnpr90J3kn7LvRpKNJRisKKSSXUksJHo1iIjUL9KjToXtCFa1oUU4zq1JU67nFRpxqPLzHpym2YYrmpvHWO0+vttTq0doZ6rs3KOyStKC35Tq03Vk2k3z1KdR59qXDsO5ONMYPh1+zs456dQtlOOKaXYkvI3RGlkKfrWqXELm7q0bhOFqqblTlTg470ummpLjwXHPtwYMuW8Ta1bdqqrWmNzCzaNf8vpdKsljlIKWOx9aNmLJ10i3utrO427Sx0AAAAAAAAAAAAAAAq2x8caxqf+a+TfzMXFj58n5VY/MsNraX94tLn9vKPnuv5M5yY/cxz9zJHzVTW0FCVTSakIx3m93C7cTi/kac0TNJiE7RuEftRHOoafF9H0xPxjTk4+8p5MRN8cfdG/mHm2121pPIQ41buSowXXiT577ks8faOXfVOmPM9jJPbUeqP0bSHDZK+oU+dKVS7hHqy0tyK9xTiwdPHvSPPdGlNUmITOx9lOjs5Rp1I7s4qW9Hg8Nzbxw7zRxMc0xRWU8carpt0u0cdVvKjWOVqU8cMZUaUU2vHPkSx01e0+8/8ATsV1Mu+tbxnKDksuEt6PsluuOfKTLZrEpabWd7T2GiztVTg4x9XebS4Yjni4x9mcvxI1r09h0EwA4alnvavCs/1dKpFd85Rb90PeVzTd4t7Q5rvt3YLHQAAAAYy6Dkj5HRvJz0yrYQpydxcXU5VeD4JSXT4ryPC67WpOKI7zPdk3Oun1fU9Js1R02lSX6uEY57WlxZ7WKnRSK+zVWNRp1ljoAAAAAAAAAAAAAAckROiWbheXk2scrcb0falShHPmpFOGk1tefeUK11Mt+paaq1xbzbadCryixjnc1xw/PPgSyY4vNZ9p27au9O5FqTg1nTFcWyi5OEoyjOE443oTj0SX4FWbHF4/xy1duTTNB3L53FatKvWxuxlJRgqcetQguCz2lePj6t1Wnco1pqdylqFvGCe6kt6UpP2yk8tl8REeE20kPMAegVbWNUdvtjbJ/m7mnyUuxSU+ZLzljxMOXLOPPX2lXa2rRCyXEW6ElF7rcWk+HB44M2T3hZKO0DU3W0lVKiUJwc4VV0JSpycZv2LhkqwZZvTqt59f6Rrbcd0lRrRnTUoyUovoaakn3NFtbRaNwk2EgAAAAAABgqaUm8LL6XhZficisR3iBmdAAAAAAAAAAAAAAAAAAAAAAAAAAAKb6TrZvRqdaPrUK0Wn2KXD4qJ536hX5ItHopzfTtarGvyllTqftwhL+KKfzN1J3WJWxPZotbCNKhVTeY1KlWpLeSxz3mS7ukjXHFYn87NaVv0aTzb3TjwpfSJcmuqKazheG6Y/0+e1teN9lWH1XM9FcAAAAAAAAAAAAAAAAAAAAAAAAAAAAAAAAAAAxc0muPT0e0DC5t41KEoTipRksSi1lNe1EbVi0akZQglBJLCSSS6kl0I7EREaFa2+1jkNHdOL/K3HMgl04fCT9+O9mPm5uimo8yry31Gkhsnpf0bQ6VJ+tjen/ilxfl0eBbxcXwscVdx16apg0JgAAAAAAAAAAAAAAAAAAAAAAAAAAAAAAAAAAI/XNPdfTpU4ycJ8JU5rKcJx4xlw/rDZTmxzesxE6n0RtG47K3pO2HJVHb36dOrDhv4bjNdUuHR39HwMmLmdPyZu0x6q65ddrOrUdvLWnSe5J1ZfVjBNJvqzJ8ETyc/FWPlncuzmr6OLZvR6tzqv0+7WH+ppv6q6njqx1eZVx8Fst/i5f6hGlZtPVZdj0170AAAAAAAAAAAAAAAAAAAAAAAAAAAAAAAAAAAAByX2m0q0MVaUJpdG9FSx3PqK74qX+qNuTWJ8tFnoVvSnvU6FOL7VFZ82Rrx8dO9aw5Fax6JEuSegAAAAAAAAAAAAAAAAAAAAAAAAAAAAAAAAAAAAA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90868"/>
            <a:ext cx="6282698" cy="3866276"/>
          </a:xfrm>
          <a:prstGeom prst="rect">
            <a:avLst/>
          </a:prstGeom>
        </p:spPr>
      </p:pic>
      <p:pic>
        <p:nvPicPr>
          <p:cNvPr id="1026" name="Picture 2" descr="http://www.wuco.com.tw/templates/cache/19059/images/52fdd9db1dd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987824" cy="18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32689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/>
              <a:t>辨識特徵：出版地、出版者、出版年</a:t>
            </a:r>
          </a:p>
          <a:p>
            <a:pPr lvl="1">
              <a:lnSpc>
                <a:spcPct val="90000"/>
              </a:lnSpc>
              <a:defRPr/>
            </a:pPr>
            <a:r>
              <a:rPr lang="zh-TW" altLang="en-US" sz="2900" dirty="0" smtClean="0"/>
              <a:t>吳燦銘</a:t>
            </a:r>
            <a:r>
              <a:rPr lang="en-US" altLang="zh-TW" sz="2900" dirty="0" smtClean="0"/>
              <a:t>,</a:t>
            </a:r>
            <a:r>
              <a:rPr lang="zh-TW" altLang="en-US" sz="2900" dirty="0" smtClean="0"/>
              <a:t>胡昭民，</a:t>
            </a:r>
            <a:r>
              <a:rPr lang="en-US" altLang="zh-TW" sz="2900" dirty="0" smtClean="0"/>
              <a:t>2012</a:t>
            </a:r>
            <a:r>
              <a:rPr lang="zh-TW" altLang="en-US" sz="2900" dirty="0" smtClean="0"/>
              <a:t>。 </a:t>
            </a:r>
            <a:r>
              <a:rPr lang="en-US" altLang="zh-TW" sz="2900" i="1" dirty="0"/>
              <a:t>C++</a:t>
            </a:r>
            <a:r>
              <a:rPr lang="zh-TW" altLang="en-US" sz="2900" i="1" dirty="0"/>
              <a:t>程式設計入門與實作</a:t>
            </a:r>
            <a:r>
              <a:rPr lang="zh-TW" altLang="en-US" sz="2900" dirty="0"/>
              <a:t>。	新北市</a:t>
            </a:r>
            <a:r>
              <a:rPr lang="zh-TW" altLang="en-US" sz="2900" dirty="0" smtClean="0"/>
              <a:t>：</a:t>
            </a:r>
            <a:r>
              <a:rPr lang="zh-TW" altLang="en-US" sz="2900" dirty="0"/>
              <a:t>博碩</a:t>
            </a:r>
            <a:r>
              <a:rPr lang="zh-TW" altLang="en-US" sz="2900" dirty="0" smtClean="0"/>
              <a:t>文化。</a:t>
            </a:r>
            <a:endParaRPr lang="en-US" altLang="zh-TW" sz="2900" dirty="0" smtClean="0"/>
          </a:p>
          <a:p>
            <a:pPr lvl="1">
              <a:lnSpc>
                <a:spcPct val="90000"/>
              </a:lnSpc>
              <a:defRPr/>
            </a:pPr>
            <a:r>
              <a:rPr lang="en-US" altLang="zh-TW" sz="2900" dirty="0" smtClean="0"/>
              <a:t>Lin,H</a:t>
            </a:r>
            <a:r>
              <a:rPr lang="en-US" altLang="zh-TW" sz="2900" dirty="0"/>
              <a:t>.,&amp;</a:t>
            </a:r>
            <a:r>
              <a:rPr lang="en-US" altLang="zh-TW" sz="2900" dirty="0" err="1"/>
              <a:t>Motoda,H</a:t>
            </a:r>
            <a:r>
              <a:rPr lang="en-US" altLang="zh-TW" sz="2900" dirty="0"/>
              <a:t>.(1998</a:t>
            </a:r>
            <a:r>
              <a:rPr lang="en-US" altLang="zh-TW" sz="2900" dirty="0" smtClean="0"/>
              <a:t>).</a:t>
            </a:r>
            <a:r>
              <a:rPr lang="zh-TW" altLang="en-US" sz="2900" dirty="0" smtClean="0"/>
              <a:t> </a:t>
            </a:r>
            <a:r>
              <a:rPr lang="en-US" altLang="zh-TW" sz="2900" i="1" dirty="0" smtClean="0"/>
              <a:t>Feature </a:t>
            </a:r>
            <a:r>
              <a:rPr lang="en-US" altLang="zh-TW" sz="2900" i="1" dirty="0"/>
              <a:t>Selection for Knowledge Discovery and Data Mining</a:t>
            </a:r>
            <a:r>
              <a:rPr lang="en-US" altLang="zh-TW" sz="2900" dirty="0"/>
              <a:t>. </a:t>
            </a:r>
            <a:r>
              <a:rPr lang="en-US" altLang="zh-TW" sz="2900" dirty="0" err="1"/>
              <a:t>Boston:Kluwer</a:t>
            </a:r>
            <a:r>
              <a:rPr lang="en-US" altLang="zh-TW" sz="2900" dirty="0"/>
              <a:t> </a:t>
            </a:r>
            <a:r>
              <a:rPr lang="en-US" altLang="zh-TW" sz="2900" dirty="0" smtClean="0"/>
              <a:t>Academic.</a:t>
            </a:r>
            <a:endParaRPr lang="en-US" altLang="zh-TW" sz="29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3200" dirty="0" smtClean="0">
              <a:solidFill>
                <a:srgbClr val="0066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B5558F-1B6B-4B8A-9B54-1AA293D1816A}" type="slidenum">
              <a:rPr lang="zh-TW" altLang="en-US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辨識文獻資料類型：</a:t>
            </a:r>
            <a:r>
              <a:rPr lang="zh-TW" altLang="en-US" dirty="0" smtClean="0"/>
              <a:t>圖書</a:t>
            </a:r>
            <a:endParaRPr lang="zh-TW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43608" y="4799014"/>
            <a:ext cx="895395" cy="4574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作者，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24217" y="4795583"/>
            <a:ext cx="1099578" cy="45766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dirty="0">
                <a:latin typeface="+mj-ea"/>
                <a:ea typeface="+mj-ea"/>
              </a:rPr>
              <a:t>出版</a:t>
            </a:r>
            <a:r>
              <a:rPr lang="zh-TW" altLang="en-US" sz="2400" dirty="0" smtClean="0">
                <a:latin typeface="+mj-ea"/>
                <a:ea typeface="+mj-ea"/>
              </a:rPr>
              <a:t>年。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455876" y="4806379"/>
            <a:ext cx="4392488" cy="46166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 smtClean="0">
                <a:latin typeface="+mj-ea"/>
                <a:ea typeface="+mj-ea"/>
              </a:rPr>
              <a:t>書名。</a:t>
            </a:r>
            <a:endParaRPr lang="zh-TW" altLang="en-US" sz="2400" i="1" dirty="0">
              <a:latin typeface="+mj-ea"/>
              <a:ea typeface="+mj-ea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483768" y="5434797"/>
            <a:ext cx="2016224" cy="461665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出版地：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315550" y="2060848"/>
            <a:ext cx="2320345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3926705" y="2060848"/>
            <a:ext cx="1074565" cy="3600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5148064" y="2060848"/>
            <a:ext cx="3672408" cy="43204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680012" y="5434797"/>
            <a:ext cx="1512168" cy="461665"/>
          </a:xfrm>
          <a:prstGeom prst="rect">
            <a:avLst/>
          </a:prstGeom>
          <a:solidFill>
            <a:srgbClr val="3366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出版者。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977934" y="2492896"/>
            <a:ext cx="1530170" cy="360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2481562" y="2492896"/>
            <a:ext cx="1154334" cy="3600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6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69740"/>
            <a:ext cx="8459787" cy="35570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特徵：書目列有</a:t>
            </a:r>
            <a:r>
              <a:rPr lang="zh-TW" altLang="en-US" dirty="0">
                <a:solidFill>
                  <a:srgbClr val="FF0000"/>
                </a:solidFill>
              </a:rPr>
              <a:t>卷號</a:t>
            </a:r>
            <a:r>
              <a:rPr lang="zh-TW" altLang="en-US" dirty="0"/>
              <a:t>（</a:t>
            </a:r>
            <a:r>
              <a:rPr lang="en-US" altLang="zh-TW" dirty="0" err="1"/>
              <a:t>vol</a:t>
            </a:r>
            <a:r>
              <a:rPr lang="zh-TW" altLang="en-US" dirty="0"/>
              <a:t>或</a:t>
            </a:r>
            <a:r>
              <a:rPr lang="en-US" altLang="zh-TW" dirty="0"/>
              <a:t>v.</a:t>
            </a:r>
            <a:r>
              <a:rPr lang="zh-TW" altLang="en-US" dirty="0"/>
              <a:t>）</a:t>
            </a:r>
            <a:r>
              <a:rPr lang="zh-TW" altLang="en-US" dirty="0">
                <a:solidFill>
                  <a:srgbClr val="FF0000"/>
                </a:solidFill>
              </a:rPr>
              <a:t>期號</a:t>
            </a:r>
            <a:r>
              <a:rPr lang="zh-TW" altLang="en-US" dirty="0"/>
              <a:t>（</a:t>
            </a:r>
            <a:r>
              <a:rPr lang="en-US" altLang="zh-TW" dirty="0"/>
              <a:t>no</a:t>
            </a:r>
            <a:r>
              <a:rPr lang="zh-TW" altLang="en-US" dirty="0"/>
              <a:t>或</a:t>
            </a:r>
            <a:r>
              <a:rPr lang="en-US" altLang="zh-TW" dirty="0"/>
              <a:t>n.</a:t>
            </a:r>
            <a:r>
              <a:rPr lang="zh-TW" altLang="en-US" dirty="0"/>
              <a:t>）、篇名、刊名、國際標準期刊號碼</a:t>
            </a:r>
            <a:r>
              <a:rPr lang="en-US" altLang="zh-TW" dirty="0"/>
              <a:t>(ISSN)</a:t>
            </a:r>
          </a:p>
          <a:p>
            <a:pPr>
              <a:defRPr/>
            </a:pPr>
            <a:r>
              <a:rPr lang="zh-TW" altLang="en-US" dirty="0"/>
              <a:t>注意：以期刊刊名進行館藏檢索</a:t>
            </a:r>
            <a:r>
              <a:rPr lang="en-US" altLang="zh-TW" dirty="0"/>
              <a:t>(</a:t>
            </a:r>
            <a:r>
              <a:rPr lang="zh-TW" altLang="en-US" dirty="0"/>
              <a:t>非篇名或作者</a:t>
            </a:r>
            <a:r>
              <a:rPr lang="zh-TW" altLang="en-US" dirty="0" smtClean="0"/>
              <a:t>名</a:t>
            </a:r>
            <a:r>
              <a:rPr lang="en-US" altLang="zh-TW" dirty="0" smtClean="0"/>
              <a:t>!)</a:t>
            </a: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</a:rPr>
              <a:t>書目範例：</a:t>
            </a:r>
            <a:endParaRPr lang="en-US" altLang="zh-TW" dirty="0" smtClean="0">
              <a:latin typeface="標楷體" pitchFamily="65" charset="-120"/>
            </a:endParaRPr>
          </a:p>
          <a:p>
            <a:pPr lvl="1"/>
            <a:r>
              <a:rPr lang="zh-TW" altLang="en-US" dirty="0"/>
              <a:t>陳信</a:t>
            </a:r>
            <a:r>
              <a:rPr lang="zh-TW" altLang="en-US" dirty="0" smtClean="0"/>
              <a:t>北</a:t>
            </a:r>
            <a:r>
              <a:rPr lang="zh-TW" altLang="en-US" dirty="0"/>
              <a:t>、</a:t>
            </a:r>
            <a:r>
              <a:rPr lang="zh-TW" altLang="en-US" dirty="0" smtClean="0"/>
              <a:t>陳維魁、邱</a:t>
            </a:r>
            <a:r>
              <a:rPr lang="zh-TW" altLang="en-US" dirty="0"/>
              <a:t>業桐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2014)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b="1" dirty="0"/>
              <a:t>智慧型裝置應用於雲端資料共享之安全防護研究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i="1" dirty="0">
                <a:latin typeface="標楷體" pitchFamily="65" charset="-120"/>
                <a:ea typeface="標楷體" pitchFamily="65" charset="-120"/>
              </a:rPr>
              <a:t>資訊安全通訊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i="1" dirty="0" smtClean="0"/>
              <a:t>20</a:t>
            </a:r>
            <a:r>
              <a:rPr lang="en-US" altLang="zh-TW" dirty="0" smtClean="0"/>
              <a:t>(2)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97-118</a:t>
            </a:r>
            <a:r>
              <a:rPr lang="zh-TW" altLang="en-US" dirty="0" smtClean="0"/>
              <a:t>。</a:t>
            </a:r>
            <a:endParaRPr lang="en-US" altLang="zh-TW" dirty="0">
              <a:solidFill>
                <a:srgbClr val="000000"/>
              </a:solidFill>
              <a:ea typeface="標楷體" pitchFamily="65" charset="-120"/>
            </a:endParaRPr>
          </a:p>
          <a:p>
            <a:pPr lvl="1"/>
            <a:endParaRPr lang="en-US" altLang="zh-TW" dirty="0" smtClean="0">
              <a:solidFill>
                <a:srgbClr val="000000"/>
              </a:solidFill>
              <a:ea typeface="標楷體" pitchFamily="65" charset="-120"/>
            </a:endParaRPr>
          </a:p>
          <a:p>
            <a:pPr>
              <a:defRPr/>
            </a:pPr>
            <a:endParaRPr lang="en-US" altLang="zh-TW" dirty="0" smtClean="0">
              <a:latin typeface="標楷體" pitchFamily="65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35320" y="4490154"/>
            <a:ext cx="708583" cy="30699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024" y="713581"/>
            <a:ext cx="7772400" cy="411163"/>
          </a:xfrm>
        </p:spPr>
        <p:txBody>
          <a:bodyPr>
            <a:noAutofit/>
          </a:bodyPr>
          <a:lstStyle/>
          <a:p>
            <a:pPr marL="838200" indent="-838200"/>
            <a:r>
              <a:rPr lang="zh-TW" altLang="en-US" dirty="0"/>
              <a:t>辨識文獻資料類型</a:t>
            </a:r>
            <a:r>
              <a:rPr lang="zh-TW" altLang="en-US" dirty="0" smtClean="0"/>
              <a:t>：期刊文獻</a:t>
            </a:r>
            <a:endParaRPr lang="zh-TW" altLang="en-US" dirty="0"/>
          </a:p>
        </p:txBody>
      </p:sp>
      <p:sp>
        <p:nvSpPr>
          <p:cNvPr id="18459" name="Text Box 7"/>
          <p:cNvSpPr txBox="1">
            <a:spLocks noChangeArrowheads="1"/>
          </p:cNvSpPr>
          <p:nvPr/>
        </p:nvSpPr>
        <p:spPr bwMode="auto">
          <a:xfrm>
            <a:off x="874860" y="5293456"/>
            <a:ext cx="2040956" cy="4574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作者，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56" name="Text Box 11"/>
          <p:cNvSpPr txBox="1">
            <a:spLocks noChangeArrowheads="1"/>
          </p:cNvSpPr>
          <p:nvPr/>
        </p:nvSpPr>
        <p:spPr bwMode="auto">
          <a:xfrm>
            <a:off x="2987824" y="5294267"/>
            <a:ext cx="1401416" cy="46166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出版年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53" name="Text Box 15"/>
          <p:cNvSpPr txBox="1">
            <a:spLocks noChangeArrowheads="1"/>
          </p:cNvSpPr>
          <p:nvPr/>
        </p:nvSpPr>
        <p:spPr bwMode="auto">
          <a:xfrm>
            <a:off x="874860" y="5891075"/>
            <a:ext cx="2040956" cy="461665"/>
          </a:xfrm>
          <a:prstGeom prst="rect">
            <a:avLst/>
          </a:prstGeom>
          <a:solidFill>
            <a:srgbClr val="339966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>
                <a:latin typeface="+mj-ea"/>
                <a:ea typeface="+mj-ea"/>
              </a:rPr>
              <a:t>刊</a:t>
            </a:r>
            <a:r>
              <a:rPr lang="zh-TW" altLang="en-US" sz="2400" i="1" dirty="0" smtClean="0">
                <a:latin typeface="+mj-ea"/>
                <a:ea typeface="+mj-ea"/>
              </a:rPr>
              <a:t>名，</a:t>
            </a:r>
            <a:endParaRPr lang="zh-TW" altLang="en-US" sz="2400" i="1" dirty="0">
              <a:latin typeface="+mj-ea"/>
              <a:ea typeface="+mj-ea"/>
            </a:endParaRP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4389240" y="5289210"/>
            <a:ext cx="4392488" cy="461665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>
                <a:latin typeface="+mj-ea"/>
                <a:ea typeface="+mj-ea"/>
              </a:rPr>
              <a:t>期刊篇</a:t>
            </a:r>
            <a:r>
              <a:rPr lang="zh-TW" altLang="en-US" sz="2400" dirty="0" smtClean="0">
                <a:latin typeface="+mj-ea"/>
                <a:ea typeface="+mj-ea"/>
              </a:rPr>
              <a:t>名，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47" name="Text Box 23"/>
          <p:cNvSpPr txBox="1">
            <a:spLocks noChangeArrowheads="1"/>
          </p:cNvSpPr>
          <p:nvPr/>
        </p:nvSpPr>
        <p:spPr bwMode="auto">
          <a:xfrm>
            <a:off x="3131840" y="5883487"/>
            <a:ext cx="1800200" cy="461665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i="1" dirty="0" smtClean="0">
                <a:latin typeface="+mj-ea"/>
                <a:ea typeface="+mj-ea"/>
              </a:rPr>
              <a:t>卷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期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8444" name="Text Box 27"/>
          <p:cNvSpPr txBox="1">
            <a:spLocks noChangeArrowheads="1"/>
          </p:cNvSpPr>
          <p:nvPr/>
        </p:nvSpPr>
        <p:spPr bwMode="auto">
          <a:xfrm>
            <a:off x="5077856" y="5891075"/>
            <a:ext cx="1150328" cy="461665"/>
          </a:xfrm>
          <a:prstGeom prst="rect">
            <a:avLst/>
          </a:prstGeom>
          <a:solidFill>
            <a:srgbClr val="3366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dirty="0" smtClean="0">
                <a:latin typeface="+mj-ea"/>
                <a:ea typeface="+mj-ea"/>
              </a:rPr>
              <a:t>頁數。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1107734" y="3645024"/>
            <a:ext cx="3619777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圓角矩形 19"/>
          <p:cNvSpPr/>
          <p:nvPr/>
        </p:nvSpPr>
        <p:spPr>
          <a:xfrm>
            <a:off x="5004049" y="3645024"/>
            <a:ext cx="1008112" cy="3600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圓角矩形 20"/>
          <p:cNvSpPr/>
          <p:nvPr/>
        </p:nvSpPr>
        <p:spPr>
          <a:xfrm>
            <a:off x="6300192" y="3645024"/>
            <a:ext cx="2376264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6012160" y="4077072"/>
            <a:ext cx="2089132" cy="36004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圓角矩形 24"/>
          <p:cNvSpPr/>
          <p:nvPr/>
        </p:nvSpPr>
        <p:spPr>
          <a:xfrm>
            <a:off x="2143360" y="4437112"/>
            <a:ext cx="988480" cy="360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1107734" y="4005064"/>
            <a:ext cx="4688402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3465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565" y="2953583"/>
            <a:ext cx="8116888" cy="26642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/>
              <a:t>   </a:t>
            </a:r>
            <a:r>
              <a:rPr lang="zh-TW" altLang="en-US" sz="2000" dirty="0" smtClean="0">
                <a:latin typeface="+mj-ea"/>
                <a:ea typeface="+mj-ea"/>
              </a:rPr>
              <a:t>張保隆、謝寶煖、盧昆宏</a:t>
            </a:r>
            <a:r>
              <a:rPr lang="en-US" altLang="zh-TW" sz="2000" dirty="0" smtClean="0">
                <a:latin typeface="+mj-ea"/>
                <a:ea typeface="+mj-ea"/>
              </a:rPr>
              <a:t>(1997)</a:t>
            </a:r>
            <a:r>
              <a:rPr lang="zh-TW" altLang="en-US" sz="2000" dirty="0" smtClean="0">
                <a:latin typeface="+mj-ea"/>
                <a:ea typeface="+mj-ea"/>
              </a:rPr>
              <a:t>。品質管理策略與圖書館業務機能相關性之研究。在銘傳管理學院編，</a:t>
            </a:r>
            <a:r>
              <a:rPr lang="en-US" altLang="zh-TW" sz="2000" i="1" dirty="0" smtClean="0">
                <a:latin typeface="+mj-ea"/>
                <a:ea typeface="+mj-ea"/>
              </a:rPr>
              <a:t>1997</a:t>
            </a:r>
            <a:r>
              <a:rPr lang="zh-TW" altLang="en-US" sz="2000" i="1" dirty="0" smtClean="0">
                <a:latin typeface="+mj-ea"/>
                <a:ea typeface="+mj-ea"/>
              </a:rPr>
              <a:t>海峽兩岸管理科學學術研討會論文集</a:t>
            </a:r>
            <a:r>
              <a:rPr lang="en-US" altLang="zh-TW" sz="2000" dirty="0" smtClean="0">
                <a:latin typeface="+mj-ea"/>
                <a:ea typeface="+mj-ea"/>
              </a:rPr>
              <a:t>(</a:t>
            </a:r>
            <a:r>
              <a:rPr lang="zh-TW" altLang="en-US" sz="2000" dirty="0" smtClean="0">
                <a:latin typeface="+mj-ea"/>
                <a:ea typeface="+mj-ea"/>
              </a:rPr>
              <a:t>頁</a:t>
            </a:r>
            <a:r>
              <a:rPr lang="en-US" altLang="zh-TW" sz="2000" dirty="0" smtClean="0">
                <a:latin typeface="+mj-ea"/>
                <a:ea typeface="+mj-ea"/>
              </a:rPr>
              <a:t>190-195)</a:t>
            </a:r>
            <a:r>
              <a:rPr lang="zh-TW" altLang="en-US" sz="2000" dirty="0" smtClean="0">
                <a:latin typeface="+mj-ea"/>
                <a:ea typeface="+mj-ea"/>
              </a:rPr>
              <a:t>。台北市：編者。</a:t>
            </a:r>
            <a:endParaRPr lang="en-US" altLang="zh-TW" sz="20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+mj-ea"/>
                <a:ea typeface="+mj-ea"/>
              </a:rPr>
              <a:t>    </a:t>
            </a:r>
            <a:r>
              <a:rPr lang="en-US" altLang="zh-TW" sz="2000" dirty="0" err="1" smtClean="0">
                <a:latin typeface="+mj-ea"/>
                <a:ea typeface="+mj-ea"/>
              </a:rPr>
              <a:t>Borgman,C.L</a:t>
            </a:r>
            <a:r>
              <a:rPr lang="en-US" altLang="zh-TW" sz="2000" dirty="0" smtClean="0">
                <a:latin typeface="+mj-ea"/>
                <a:ea typeface="+mj-ea"/>
              </a:rPr>
              <a:t>.(1988).Human factors in the use of information systems: Research methods and results. In N. Tudor-</a:t>
            </a:r>
            <a:r>
              <a:rPr lang="en-US" altLang="zh-TW" sz="2000" dirty="0" err="1" smtClean="0">
                <a:latin typeface="+mj-ea"/>
                <a:ea typeface="+mj-ea"/>
              </a:rPr>
              <a:t>Silovie</a:t>
            </a:r>
            <a:r>
              <a:rPr lang="en-US" altLang="zh-TW" sz="2000" dirty="0" smtClean="0">
                <a:latin typeface="+mj-ea"/>
                <a:ea typeface="+mj-ea"/>
              </a:rPr>
              <a:t>,&amp; </a:t>
            </a:r>
            <a:r>
              <a:rPr lang="en-US" altLang="zh-TW" sz="2000" dirty="0" err="1" smtClean="0">
                <a:latin typeface="+mj-ea"/>
                <a:ea typeface="+mj-ea"/>
              </a:rPr>
              <a:t>I.Mihel</a:t>
            </a:r>
            <a:r>
              <a:rPr lang="en-US" altLang="zh-TW" sz="2000" dirty="0" smtClean="0">
                <a:latin typeface="+mj-ea"/>
                <a:ea typeface="+mj-ea"/>
              </a:rPr>
              <a:t>,(Eds</a:t>
            </a:r>
            <a:r>
              <a:rPr lang="en-US" altLang="zh-TW" sz="2000" i="1" dirty="0" smtClean="0">
                <a:latin typeface="+mj-ea"/>
                <a:ea typeface="+mj-ea"/>
              </a:rPr>
              <a:t>.</a:t>
            </a:r>
            <a:r>
              <a:rPr lang="en-US" altLang="zh-TW" sz="2000" dirty="0" smtClean="0">
                <a:latin typeface="+mj-ea"/>
                <a:ea typeface="+mj-ea"/>
              </a:rPr>
              <a:t>),</a:t>
            </a:r>
            <a:r>
              <a:rPr lang="en-US" altLang="zh-TW" sz="2000" i="1" dirty="0" smtClean="0">
                <a:latin typeface="+mj-ea"/>
                <a:ea typeface="+mj-ea"/>
              </a:rPr>
              <a:t> Information research: Research methods in library and information science</a:t>
            </a:r>
            <a:r>
              <a:rPr lang="en-US" altLang="zh-TW" sz="2000" dirty="0" smtClean="0">
                <a:latin typeface="+mj-ea"/>
                <a:ea typeface="+mj-ea"/>
              </a:rPr>
              <a:t>(pp.139-165).</a:t>
            </a:r>
            <a:r>
              <a:rPr lang="en-US" altLang="zh-TW" sz="2000" dirty="0" err="1" smtClean="0">
                <a:latin typeface="+mj-ea"/>
                <a:ea typeface="+mj-ea"/>
              </a:rPr>
              <a:t>London:Taylor</a:t>
            </a:r>
            <a:r>
              <a:rPr lang="en-US" altLang="zh-TW" sz="2000" dirty="0" smtClean="0">
                <a:latin typeface="+mj-ea"/>
                <a:ea typeface="+mj-ea"/>
              </a:rPr>
              <a:t> Graham.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809" y="548680"/>
            <a:ext cx="7772400" cy="530225"/>
          </a:xfrm>
        </p:spPr>
        <p:txBody>
          <a:bodyPr>
            <a:noAutofit/>
          </a:bodyPr>
          <a:lstStyle/>
          <a:p>
            <a:pPr marL="838200" indent="-838200"/>
            <a:r>
              <a:rPr lang="zh-TW" altLang="en-US" dirty="0"/>
              <a:t>辨識文獻資料類型</a:t>
            </a:r>
            <a:r>
              <a:rPr lang="zh-TW" altLang="en-US" dirty="0" smtClean="0"/>
              <a:t>：</a:t>
            </a:r>
            <a:r>
              <a:rPr lang="zh-TW" altLang="en-US" dirty="0" smtClean="0">
                <a:latin typeface="標楷體" pitchFamily="65" charset="-120"/>
              </a:rPr>
              <a:t>會議論文</a:t>
            </a:r>
            <a:endParaRPr lang="zh-TW" altLang="en-US" dirty="0" smtClean="0">
              <a:latin typeface="華康正顏楷體W5(P)"/>
              <a:ea typeface="華康正顏楷體W5(P)"/>
              <a:cs typeface="華康正顏楷體W5(P)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2411760" y="3345056"/>
            <a:ext cx="2055834" cy="28803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3563888" y="3629604"/>
            <a:ext cx="855778" cy="29151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827584" y="3068960"/>
            <a:ext cx="364001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4621036" y="3068960"/>
            <a:ext cx="3911404" cy="2880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827584" y="3356992"/>
            <a:ext cx="1368152" cy="2880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圓角矩形 34"/>
          <p:cNvSpPr/>
          <p:nvPr/>
        </p:nvSpPr>
        <p:spPr>
          <a:xfrm>
            <a:off x="4621036" y="3356992"/>
            <a:ext cx="3757495" cy="2951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圓角矩形 35"/>
          <p:cNvSpPr/>
          <p:nvPr/>
        </p:nvSpPr>
        <p:spPr>
          <a:xfrm>
            <a:off x="827585" y="3637920"/>
            <a:ext cx="2542817" cy="2951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956481" y="5261137"/>
            <a:ext cx="7287927" cy="1304277"/>
            <a:chOff x="956481" y="5045113"/>
            <a:chExt cx="7287927" cy="1304277"/>
          </a:xfrm>
        </p:grpSpPr>
        <p:sp>
          <p:nvSpPr>
            <p:cNvPr id="20498" name="Text Box 7"/>
            <p:cNvSpPr txBox="1">
              <a:spLocks noChangeArrowheads="1"/>
            </p:cNvSpPr>
            <p:nvPr/>
          </p:nvSpPr>
          <p:spPr bwMode="auto">
            <a:xfrm>
              <a:off x="956481" y="5045114"/>
              <a:ext cx="3240360" cy="40011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j-ea"/>
                  <a:ea typeface="+mj-ea"/>
                </a:rPr>
                <a:t>作者</a:t>
              </a:r>
              <a:r>
                <a:rPr lang="en-US" altLang="zh-TW" sz="2000" dirty="0" smtClean="0">
                  <a:latin typeface="+mj-ea"/>
                  <a:ea typeface="+mj-ea"/>
                </a:rPr>
                <a:t>(</a:t>
              </a:r>
              <a:r>
                <a:rPr lang="zh-TW" altLang="en-US" sz="2000" dirty="0" smtClean="0">
                  <a:latin typeface="+mj-ea"/>
                  <a:ea typeface="+mj-ea"/>
                </a:rPr>
                <a:t>年代</a:t>
              </a:r>
              <a:r>
                <a:rPr lang="en-US" altLang="zh-TW" sz="2000" dirty="0" smtClean="0">
                  <a:latin typeface="+mj-ea"/>
                  <a:ea typeface="+mj-ea"/>
                </a:rPr>
                <a:t>)</a:t>
              </a:r>
              <a:r>
                <a:rPr lang="zh-TW" altLang="en-US" sz="2000" dirty="0" smtClean="0">
                  <a:latin typeface="+mj-ea"/>
                  <a:ea typeface="+mj-ea"/>
                </a:rPr>
                <a:t>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20495" name="Text Box 11"/>
            <p:cNvSpPr txBox="1">
              <a:spLocks noChangeArrowheads="1"/>
            </p:cNvSpPr>
            <p:nvPr/>
          </p:nvSpPr>
          <p:spPr bwMode="auto">
            <a:xfrm>
              <a:off x="2543965" y="5502241"/>
              <a:ext cx="1652875" cy="400110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在編者編，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  <p:sp>
          <p:nvSpPr>
            <p:cNvPr id="20492" name="Text Box 14"/>
            <p:cNvSpPr txBox="1">
              <a:spLocks noChangeArrowheads="1"/>
            </p:cNvSpPr>
            <p:nvPr/>
          </p:nvSpPr>
          <p:spPr bwMode="auto">
            <a:xfrm>
              <a:off x="4419666" y="5045113"/>
              <a:ext cx="3824742" cy="400110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+mj-ea"/>
                  <a:ea typeface="+mj-ea"/>
                </a:rPr>
                <a:t>論文</a:t>
              </a:r>
              <a:r>
                <a:rPr lang="zh-TW" altLang="en-US" sz="2000" dirty="0" smtClean="0">
                  <a:latin typeface="+mj-ea"/>
                  <a:ea typeface="+mj-ea"/>
                </a:rPr>
                <a:t>名稱。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20490" name="Text Box 18"/>
            <p:cNvSpPr txBox="1">
              <a:spLocks noChangeArrowheads="1"/>
            </p:cNvSpPr>
            <p:nvPr/>
          </p:nvSpPr>
          <p:spPr bwMode="auto">
            <a:xfrm>
              <a:off x="2952607" y="5949280"/>
              <a:ext cx="1299517" cy="40011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出版地：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4419666" y="5502241"/>
              <a:ext cx="3824742" cy="400110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i="1" dirty="0" smtClean="0">
                  <a:latin typeface="+mj-ea"/>
                  <a:ea typeface="+mj-ea"/>
                </a:rPr>
                <a:t>論文集名稱</a:t>
              </a:r>
              <a:r>
                <a:rPr lang="en-US" altLang="zh-TW" sz="2000" dirty="0" smtClean="0">
                  <a:latin typeface="+mj-ea"/>
                  <a:ea typeface="+mj-ea"/>
                </a:rPr>
                <a:t>(</a:t>
              </a:r>
              <a:r>
                <a:rPr lang="zh-TW" altLang="en-US" sz="2000" dirty="0" smtClean="0">
                  <a:latin typeface="+mj-ea"/>
                  <a:ea typeface="+mj-ea"/>
                </a:rPr>
                <a:t>頁數</a:t>
              </a:r>
              <a:r>
                <a:rPr lang="en-US" altLang="zh-TW" sz="2000" dirty="0" smtClean="0">
                  <a:latin typeface="+mj-ea"/>
                  <a:ea typeface="+mj-ea"/>
                </a:rPr>
                <a:t>)</a:t>
              </a:r>
              <a:r>
                <a:rPr lang="zh-TW" altLang="en-US" sz="2000" dirty="0" smtClean="0">
                  <a:latin typeface="+mj-ea"/>
                  <a:ea typeface="+mj-ea"/>
                </a:rPr>
                <a:t>。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324131" y="5949280"/>
              <a:ext cx="1183973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 smtClean="0">
                  <a:latin typeface="+mn-ea"/>
                  <a:ea typeface="+mn-ea"/>
                </a:rPr>
                <a:t>出版者。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</p:grpSp>
      <p:sp>
        <p:nvSpPr>
          <p:cNvPr id="38" name="圓角矩形 37"/>
          <p:cNvSpPr/>
          <p:nvPr/>
        </p:nvSpPr>
        <p:spPr>
          <a:xfrm>
            <a:off x="4499992" y="3629604"/>
            <a:ext cx="577122" cy="29151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86877" y="1600126"/>
            <a:ext cx="796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>
                <a:latin typeface="+mj-ea"/>
                <a:ea typeface="+mj-ea"/>
              </a:rPr>
              <a:t>特徵</a:t>
            </a:r>
            <a:r>
              <a:rPr lang="zh-TW" altLang="en-US" sz="2400" dirty="0" smtClean="0">
                <a:latin typeface="+mj-ea"/>
                <a:ea typeface="+mj-ea"/>
              </a:rPr>
              <a:t>：</a:t>
            </a:r>
            <a:r>
              <a:rPr lang="zh-TW" altLang="en-US" sz="2400" dirty="0">
                <a:latin typeface="+mj-ea"/>
                <a:ea typeface="+mj-ea"/>
              </a:rPr>
              <a:t>通常在書目中會</a:t>
            </a:r>
            <a:r>
              <a:rPr lang="en-US" altLang="zh-TW" sz="2400" b="1" dirty="0" err="1" smtClean="0">
                <a:latin typeface="+mj-ea"/>
                <a:ea typeface="+mj-ea"/>
              </a:rPr>
              <a:t>Conference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Proceedings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Meeting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Seminar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Symposium</a:t>
            </a:r>
            <a:r>
              <a:rPr lang="en-US" altLang="zh-TW" sz="2400" dirty="0" err="1" smtClean="0">
                <a:latin typeface="+mj-ea"/>
                <a:ea typeface="+mj-ea"/>
              </a:rPr>
              <a:t>、</a:t>
            </a:r>
            <a:r>
              <a:rPr lang="en-US" altLang="zh-TW" sz="2400" b="1" dirty="0" err="1" smtClean="0">
                <a:latin typeface="+mj-ea"/>
                <a:ea typeface="+mj-ea"/>
              </a:rPr>
              <a:t>Workshop</a:t>
            </a:r>
            <a:r>
              <a:rPr lang="en-US" altLang="zh-TW" sz="2400" dirty="0">
                <a:latin typeface="+mj-ea"/>
                <a:ea typeface="+mj-ea"/>
              </a:rPr>
              <a:t>、</a:t>
            </a:r>
            <a:r>
              <a:rPr lang="zh-TW" altLang="en-US" sz="2400" b="1" dirty="0">
                <a:latin typeface="+mj-ea"/>
                <a:ea typeface="+mj-ea"/>
              </a:rPr>
              <a:t>研討會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zh-TW" altLang="en-US" sz="2400" b="1" dirty="0" smtClean="0">
                <a:latin typeface="+mj-ea"/>
                <a:ea typeface="+mj-ea"/>
              </a:rPr>
              <a:t>論文集</a:t>
            </a:r>
            <a:r>
              <a:rPr lang="zh-TW" altLang="en-US" sz="2400" dirty="0">
                <a:latin typeface="+mj-ea"/>
                <a:ea typeface="+mj-ea"/>
              </a:rPr>
              <a:t>等字眼</a:t>
            </a:r>
          </a:p>
        </p:txBody>
      </p:sp>
    </p:spTree>
    <p:extLst>
      <p:ext uri="{BB962C8B-B14F-4D97-AF65-F5344CB8AC3E}">
        <p14:creationId xmlns:p14="http://schemas.microsoft.com/office/powerpoint/2010/main" val="3021337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4809" y="548680"/>
            <a:ext cx="7772400" cy="53022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zh-TW" altLang="en-US" dirty="0" smtClean="0"/>
              <a:t>辨識文獻資料類型：學位</a:t>
            </a:r>
            <a:r>
              <a:rPr lang="zh-TW" altLang="en-US" dirty="0" smtClean="0">
                <a:latin typeface="標楷體" pitchFamily="65" charset="-120"/>
              </a:rPr>
              <a:t>論文</a:t>
            </a:r>
            <a:endParaRPr lang="zh-TW" altLang="en-US" dirty="0" smtClean="0">
              <a:latin typeface="華康正顏楷體W5(P)"/>
              <a:ea typeface="華康正顏楷體W5(P)"/>
              <a:cs typeface="華康正顏楷體W5(P)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589681"/>
            <a:ext cx="8421688" cy="36874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凡書目列有 “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Dissertation</a:t>
            </a:r>
            <a:r>
              <a:rPr lang="en-US" altLang="zh-TW" sz="2400" dirty="0" smtClean="0">
                <a:latin typeface="+mj-ea"/>
                <a:ea typeface="+mj-ea"/>
              </a:rPr>
              <a:t>”</a:t>
            </a:r>
            <a:r>
              <a:rPr lang="zh-TW" altLang="en-US" sz="2400" dirty="0" smtClean="0">
                <a:latin typeface="+mj-ea"/>
                <a:ea typeface="+mj-ea"/>
              </a:rPr>
              <a:t>為博士論文，</a:t>
            </a:r>
            <a:r>
              <a:rPr lang="en-US" altLang="zh-TW" sz="2400" dirty="0" smtClean="0">
                <a:latin typeface="+mj-ea"/>
                <a:ea typeface="+mj-ea"/>
              </a:rPr>
              <a:t>”</a:t>
            </a:r>
            <a:r>
              <a:rPr lang="en-US" altLang="zh-TW" sz="2400" b="1" dirty="0" smtClean="0">
                <a:solidFill>
                  <a:srgbClr val="FF0000"/>
                </a:solidFill>
                <a:latin typeface="+mj-ea"/>
                <a:ea typeface="+mj-ea"/>
              </a:rPr>
              <a:t>Thesis</a:t>
            </a:r>
            <a:r>
              <a:rPr lang="en-US" altLang="zh-TW" sz="2400" b="1" dirty="0" smtClean="0">
                <a:latin typeface="+mj-ea"/>
                <a:ea typeface="+mj-ea"/>
              </a:rPr>
              <a:t>”</a:t>
            </a:r>
            <a:r>
              <a:rPr lang="en-US" altLang="zh-TW" sz="2400" b="1" dirty="0" smtClean="0">
                <a:solidFill>
                  <a:schemeClr val="hlink"/>
                </a:solidFill>
                <a:latin typeface="+mj-ea"/>
                <a:ea typeface="+mj-ea"/>
              </a:rPr>
              <a:t> </a:t>
            </a:r>
            <a:r>
              <a:rPr lang="zh-TW" altLang="en-US" sz="2400" b="1" dirty="0" smtClean="0">
                <a:solidFill>
                  <a:schemeClr val="hlink"/>
                </a:solidFill>
                <a:latin typeface="+mj-ea"/>
                <a:ea typeface="+mj-ea"/>
              </a:rPr>
              <a:t>   </a:t>
            </a:r>
            <a:r>
              <a:rPr lang="zh-TW" altLang="en-US" sz="2400" b="1" dirty="0" smtClean="0">
                <a:latin typeface="+mj-ea"/>
                <a:ea typeface="+mj-ea"/>
              </a:rPr>
              <a:t>為碩士論文</a:t>
            </a:r>
            <a:r>
              <a:rPr lang="zh-TW" altLang="en-US" sz="2400" dirty="0" smtClean="0">
                <a:latin typeface="+mj-ea"/>
                <a:ea typeface="+mj-ea"/>
              </a:rPr>
              <a:t>。 欲取得原文，應以</a:t>
            </a:r>
            <a:r>
              <a:rPr lang="zh-TW" alt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論文名稱</a:t>
            </a:r>
            <a:r>
              <a:rPr lang="zh-TW" altLang="en-US" sz="2400" dirty="0" smtClean="0">
                <a:latin typeface="+mj-ea"/>
                <a:ea typeface="+mj-ea"/>
              </a:rPr>
              <a:t>或</a:t>
            </a:r>
            <a:r>
              <a:rPr lang="zh-TW" alt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論文作者</a:t>
            </a:r>
            <a:r>
              <a:rPr lang="zh-TW" altLang="en-US" sz="2400" dirty="0" smtClean="0">
                <a:latin typeface="+mj-ea"/>
                <a:ea typeface="+mj-ea"/>
              </a:rPr>
              <a:t>查詢。</a:t>
            </a:r>
          </a:p>
          <a:p>
            <a:pPr>
              <a:lnSpc>
                <a:spcPct val="90000"/>
              </a:lnSpc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dirty="0">
                <a:latin typeface="+mj-ea"/>
                <a:ea typeface="+mj-ea"/>
              </a:rPr>
              <a:t>黃奕賓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en-US" altLang="zh-TW" sz="2400" dirty="0"/>
              <a:t>2002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r>
              <a:rPr lang="zh-TW" altLang="en-US" sz="2400" i="1" dirty="0">
                <a:latin typeface="+mj-ea"/>
                <a:ea typeface="+mj-ea"/>
              </a:rPr>
              <a:t>具虛擬通道之多階層交連網路模擬器的設計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 未出版之碩博士論文</a:t>
            </a:r>
            <a:r>
              <a:rPr lang="zh-TW" altLang="en-US" sz="2400" dirty="0">
                <a:latin typeface="+mj-ea"/>
                <a:ea typeface="+mj-ea"/>
              </a:rPr>
              <a:t>，國立中興大學資訊科學研究所</a:t>
            </a:r>
            <a:r>
              <a:rPr lang="zh-TW" altLang="en-US" sz="2400" dirty="0" smtClean="0">
                <a:latin typeface="+mj-ea"/>
                <a:ea typeface="+mj-ea"/>
              </a:rPr>
              <a:t>，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lnSpc>
                <a:spcPct val="90000"/>
              </a:lnSpc>
              <a:buFont typeface="Wingdings"/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 </a:t>
            </a:r>
            <a:r>
              <a:rPr lang="zh-TW" altLang="en-US" sz="2400" dirty="0">
                <a:latin typeface="+mj-ea"/>
                <a:ea typeface="+mj-ea"/>
              </a:rPr>
              <a:t>台中</a:t>
            </a:r>
            <a:r>
              <a:rPr lang="zh-TW" altLang="en-US" sz="2400" dirty="0" smtClean="0">
                <a:latin typeface="+mj-ea"/>
                <a:ea typeface="+mj-ea"/>
              </a:rPr>
              <a:t>市。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lnSpc>
                <a:spcPct val="90000"/>
              </a:lnSpc>
              <a:buFont typeface="Wingdings"/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 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3923928" y="3203980"/>
            <a:ext cx="4248472" cy="30699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018876" y="4509120"/>
            <a:ext cx="2040956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研究生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年代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b="1" dirty="0" smtClean="0">
                <a:latin typeface="+mj-ea"/>
                <a:ea typeface="+mj-ea"/>
              </a:rPr>
              <a:t>。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961446" y="5425929"/>
            <a:ext cx="1666338" cy="40011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大學所在地</a:t>
            </a:r>
            <a:r>
              <a:rPr lang="zh-TW" altLang="en-US" sz="2000" b="1" dirty="0" smtClean="0">
                <a:latin typeface="+mj-ea"/>
                <a:ea typeface="+mj-ea"/>
              </a:rPr>
              <a:t>。</a:t>
            </a:r>
            <a:endParaRPr lang="zh-TW" altLang="en-US" sz="2000" b="1" dirty="0">
              <a:latin typeface="+mj-ea"/>
              <a:ea typeface="+mj-ea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961446" y="4946908"/>
            <a:ext cx="2590745" cy="369332"/>
          </a:xfrm>
          <a:prstGeom prst="rect">
            <a:avLst/>
          </a:prstGeom>
          <a:solidFill>
            <a:srgbClr val="339966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未出版之博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碩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en-US" dirty="0">
                <a:latin typeface="+mj-ea"/>
                <a:ea typeface="+mj-ea"/>
              </a:rPr>
              <a:t>士論文，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275856" y="4509121"/>
            <a:ext cx="4896544" cy="369332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論文</a:t>
            </a:r>
            <a:r>
              <a:rPr lang="zh-TW" altLang="en-US" dirty="0" smtClean="0">
                <a:latin typeface="+mj-ea"/>
                <a:ea typeface="+mj-ea"/>
              </a:rPr>
              <a:t>名稱。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777608" y="4946908"/>
            <a:ext cx="4409370" cy="369332"/>
          </a:xfrm>
          <a:prstGeom prst="rect">
            <a:avLst/>
          </a:prstGeom>
          <a:solidFill>
            <a:srgbClr val="33CCCC"/>
          </a:solidFill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>
                <a:latin typeface="+mj-ea"/>
                <a:ea typeface="+mj-ea"/>
              </a:rPr>
              <a:t>學校暨研究所名稱，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934735" y="2780928"/>
            <a:ext cx="2036475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圓角矩形 31"/>
          <p:cNvSpPr/>
          <p:nvPr/>
        </p:nvSpPr>
        <p:spPr>
          <a:xfrm>
            <a:off x="926575" y="3645024"/>
            <a:ext cx="1026398" cy="3069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3059832" y="2780928"/>
            <a:ext cx="5760640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圓角矩形 33"/>
          <p:cNvSpPr/>
          <p:nvPr/>
        </p:nvSpPr>
        <p:spPr>
          <a:xfrm>
            <a:off x="926574" y="3220921"/>
            <a:ext cx="2755055" cy="2900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2098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333872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zh-TW" sz="2400" b="1" dirty="0" smtClean="0">
                <a:solidFill>
                  <a:schemeClr val="tx2"/>
                </a:solidFill>
              </a:rPr>
              <a:t>1.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 資料庫類型：索摘、全文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zh-TW" sz="2400" b="1" dirty="0" smtClean="0">
                <a:solidFill>
                  <a:schemeClr val="tx2"/>
                </a:solidFill>
              </a:rPr>
              <a:t>2.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 檢索技巧：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chemeClr val="tx2"/>
                </a:solidFill>
              </a:rPr>
              <a:t>布林邏輯的應用、括號與</a:t>
            </a:r>
            <a:r>
              <a:rPr lang="zh-TW" altLang="en-US" sz="2400" b="1" dirty="0">
                <a:solidFill>
                  <a:schemeClr val="tx2"/>
                </a:solidFill>
              </a:rPr>
              <a:t>雙引號、滾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雪球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資料庫</a:t>
            </a:r>
            <a:r>
              <a:rPr lang="zh-TW" altLang="en-US" b="1" dirty="0" smtClean="0"/>
              <a:t>類型</a:t>
            </a:r>
            <a:r>
              <a:rPr lang="zh-TW" altLang="en-US" b="1" dirty="0"/>
              <a:t>與檢索技巧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B77201-3F9A-4FB1-B635-D336C2F7167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9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認識資料庫：索摘、</a:t>
            </a:r>
            <a:r>
              <a:rPr lang="zh-TW" altLang="en-US" b="1" dirty="0" smtClean="0"/>
              <a:t>全文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77201-3F9A-4FB1-B635-D336C2F7167B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79512" y="2420888"/>
            <a:ext cx="2966813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</a:rPr>
              <a:t>利用關鍵字查詢，獲得文獻文章的書目資料，不一定可以直接下載全文。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309043" y="1637184"/>
            <a:ext cx="2678781" cy="5676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索引摘要型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652120" y="2348880"/>
            <a:ext cx="3232684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利用關鍵字查詢，獲得文獻文章的書目資料，可以線上閱覽全文，但是使用權限，需視圖書館訂購範圍。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6375711" y="1616392"/>
            <a:ext cx="1785502" cy="56768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全文型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圓角化單一角落矩形 14"/>
          <p:cNvSpPr/>
          <p:nvPr/>
        </p:nvSpPr>
        <p:spPr>
          <a:xfrm>
            <a:off x="179512" y="4797152"/>
            <a:ext cx="3165756" cy="936104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Ex:</a:t>
            </a:r>
          </a:p>
          <a:p>
            <a:r>
              <a:rPr lang="en-US" altLang="zh-TW" dirty="0" smtClean="0"/>
              <a:t>1 Journal </a:t>
            </a:r>
            <a:r>
              <a:rPr lang="en-US" altLang="zh-TW" dirty="0"/>
              <a:t>Citation Reports </a:t>
            </a:r>
            <a:endParaRPr lang="en-US" altLang="zh-TW" dirty="0" smtClean="0"/>
          </a:p>
          <a:p>
            <a:r>
              <a:rPr lang="en-US" altLang="zh-TW" dirty="0" smtClean="0"/>
              <a:t>2 Web </a:t>
            </a:r>
            <a:r>
              <a:rPr lang="en-US" altLang="zh-TW" dirty="0"/>
              <a:t>of </a:t>
            </a:r>
            <a:r>
              <a:rPr lang="en-US" altLang="zh-TW" dirty="0" smtClean="0"/>
              <a:t>Science--</a:t>
            </a:r>
            <a:r>
              <a:rPr lang="en-US" altLang="zh-TW" dirty="0"/>
              <a:t>SCIE &amp; SSCI </a:t>
            </a:r>
          </a:p>
        </p:txBody>
      </p:sp>
      <p:sp>
        <p:nvSpPr>
          <p:cNvPr id="16" name="圓角化單一角落矩形 15"/>
          <p:cNvSpPr/>
          <p:nvPr/>
        </p:nvSpPr>
        <p:spPr>
          <a:xfrm>
            <a:off x="5798732" y="4653136"/>
            <a:ext cx="3237764" cy="1512168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Ex: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1 </a:t>
            </a:r>
            <a:r>
              <a:rPr lang="zh-TW" altLang="en-US" dirty="0" smtClean="0">
                <a:solidFill>
                  <a:schemeClr val="tx1"/>
                </a:solidFill>
              </a:rPr>
              <a:t>華藝線上圖書館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</a:rPr>
              <a:t>臺灣</a:t>
            </a:r>
            <a:r>
              <a:rPr lang="zh-TW" altLang="en-US" dirty="0">
                <a:solidFill>
                  <a:schemeClr val="tx1"/>
                </a:solidFill>
              </a:rPr>
              <a:t>管理文獻與個案收錄庫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</a:rPr>
              <a:t> Science Direct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4</a:t>
            </a:r>
            <a:r>
              <a:rPr lang="en-US" altLang="zh-TW" dirty="0" smtClean="0">
                <a:solidFill>
                  <a:schemeClr val="tx1"/>
                </a:solidFill>
              </a:rPr>
              <a:t> business </a:t>
            </a:r>
            <a:r>
              <a:rPr lang="en-US" altLang="zh-TW" dirty="0">
                <a:solidFill>
                  <a:schemeClr val="tx1"/>
                </a:solidFill>
              </a:rPr>
              <a:t>source complete</a:t>
            </a:r>
          </a:p>
        </p:txBody>
      </p:sp>
      <p:sp>
        <p:nvSpPr>
          <p:cNvPr id="19" name="橢圓 18"/>
          <p:cNvSpPr/>
          <p:nvPr/>
        </p:nvSpPr>
        <p:spPr>
          <a:xfrm>
            <a:off x="3387100" y="2924944"/>
            <a:ext cx="2234844" cy="341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摘要型</a:t>
            </a:r>
            <a:r>
              <a:rPr lang="zh-TW" altLang="en-US" b="1" dirty="0">
                <a:solidFill>
                  <a:schemeClr val="tx1"/>
                </a:solidFill>
              </a:rPr>
              <a:t>可以讓你在短時間之內了解文獻之內容，而</a:t>
            </a:r>
            <a:r>
              <a:rPr lang="zh-TW" altLang="en-US" b="1" dirty="0">
                <a:solidFill>
                  <a:srgbClr val="FF0000"/>
                </a:solidFill>
              </a:rPr>
              <a:t>全文型</a:t>
            </a:r>
            <a:r>
              <a:rPr lang="zh-TW" altLang="en-US" b="1" dirty="0">
                <a:solidFill>
                  <a:schemeClr val="tx1"/>
                </a:solidFill>
              </a:rPr>
              <a:t>可以更了解詳細內容，是不是很</a:t>
            </a:r>
            <a:r>
              <a:rPr lang="zh-TW" altLang="en-US" b="1" dirty="0" smtClean="0">
                <a:solidFill>
                  <a:schemeClr val="tx1"/>
                </a:solidFill>
              </a:rPr>
              <a:t>棒</a:t>
            </a:r>
            <a:r>
              <a:rPr lang="en-US" altLang="zh-TW" b="1" dirty="0" smtClean="0">
                <a:solidFill>
                  <a:schemeClr val="tx1"/>
                </a:solidFill>
              </a:rPr>
              <a:t>!</a:t>
            </a:r>
            <a:endParaRPr lang="en-US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8.2|14.3|4.7|3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自訂 5">
      <a:dk1>
        <a:sysClr val="windowText" lastClr="000000"/>
      </a:dk1>
      <a:lt1>
        <a:sysClr val="window" lastClr="FFFFFF"/>
      </a:lt1>
      <a:dk2>
        <a:srgbClr val="0070C0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3540</TotalTime>
  <Words>2128</Words>
  <Application>Microsoft Office PowerPoint</Application>
  <PresentationFormat>如螢幕大小 (4:3)</PresentationFormat>
  <Paragraphs>327</Paragraphs>
  <Slides>36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中庸</vt:lpstr>
      <vt:lpstr>圖書館資訊學院 研究生利用教育</vt:lpstr>
      <vt:lpstr>課程大綱</vt:lpstr>
      <vt:lpstr>辨識文獻類型</vt:lpstr>
      <vt:lpstr>辨識文獻資料類型：圖書</vt:lpstr>
      <vt:lpstr>辨識文獻資料類型：期刊文獻</vt:lpstr>
      <vt:lpstr>辨識文獻資料類型：會議論文</vt:lpstr>
      <vt:lpstr>PowerPoint 簡報</vt:lpstr>
      <vt:lpstr>資料庫類型與檢索技巧</vt:lpstr>
      <vt:lpstr>認識資料庫：索摘、全文</vt:lpstr>
      <vt:lpstr>檢索技巧 (可用在資料庫的進階檢索!)</vt:lpstr>
      <vt:lpstr>滾雪球(從文章所附的參考文獻找資料)</vt:lpstr>
      <vt:lpstr>電子資源整合查詢</vt:lpstr>
      <vt:lpstr>整合查詢路徑1：從eportal登入</vt:lpstr>
      <vt:lpstr>整合查詢路徑2&amp;3：從總館/分館網站登入</vt:lpstr>
      <vt:lpstr>整合查詢系統介面介紹</vt:lpstr>
      <vt:lpstr>個別資料庫資訊說明</vt:lpstr>
      <vt:lpstr>檢索方式：簡易、進階</vt:lpstr>
      <vt:lpstr>商學院相關資料庫</vt:lpstr>
      <vt:lpstr>個人化服務、資源清單</vt:lpstr>
      <vt:lpstr>實例操作：找各類型資源</vt:lpstr>
      <vt:lpstr>Search Practice(1) 找特定一本書</vt:lpstr>
      <vt:lpstr>Search Practice(2)找特定一篇文獻</vt:lpstr>
      <vt:lpstr>Search Practice(3)找特定的主題</vt:lpstr>
      <vt:lpstr>Search Practice(4)找學位論文</vt:lpstr>
      <vt:lpstr>Search Practice(4)找學位論文</vt:lpstr>
      <vt:lpstr>Search Practice(5)找報紙資料</vt:lpstr>
      <vt:lpstr>語言學習工具(圖書館首頁線上英文學習)</vt:lpstr>
      <vt:lpstr>語言學習工具</vt:lpstr>
      <vt:lpstr>電子雜誌</vt:lpstr>
      <vt:lpstr>圖書館服務</vt:lpstr>
      <vt:lpstr>掃描、影印、列印服務</vt:lpstr>
      <vt:lpstr>研究小間</vt:lpstr>
      <vt:lpstr>圖書館各項服務窗口</vt:lpstr>
      <vt:lpstr>圖書館活動訊息來源</vt:lpstr>
      <vt:lpstr>信件轉寄、過濾轉寄說明(是不是很方便)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TCWANG</dc:creator>
  <cp:lastModifiedBy>TCWANG</cp:lastModifiedBy>
  <cp:revision>366</cp:revision>
  <dcterms:created xsi:type="dcterms:W3CDTF">2014-05-21T07:23:22Z</dcterms:created>
  <dcterms:modified xsi:type="dcterms:W3CDTF">2014-09-02T07:05:13Z</dcterms:modified>
</cp:coreProperties>
</file>